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3" autoAdjust="0"/>
    <p:restoredTop sz="94660"/>
  </p:normalViewPr>
  <p:slideViewPr>
    <p:cSldViewPr>
      <p:cViewPr>
        <p:scale>
          <a:sx n="70" d="100"/>
          <a:sy n="70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8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19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04A8E-6CB8-45EC-8278-712117DB7202}" type="datetimeFigureOut">
              <a:rPr lang="ru-RU" smtClean="0"/>
              <a:pPr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CD3F-0BFA-48AB-8208-A24B275DD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5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Решение неравенств методом интервалов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21510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/>
              <a:t>№7. Найти все значения параметра а, при которых  решением неравенства  </a:t>
            </a:r>
          </a:p>
          <a:p>
            <a:pPr marL="514350" indent="-514350">
              <a:buNone/>
            </a:pPr>
            <a:r>
              <a:rPr lang="ru-RU" sz="2400" dirty="0" smtClean="0"/>
              <a:t> </a:t>
            </a:r>
          </a:p>
          <a:p>
            <a:pPr marL="514350" indent="-514350">
              <a:buNone/>
            </a:pPr>
            <a:r>
              <a:rPr lang="ru-RU" sz="2400" dirty="0" smtClean="0"/>
              <a:t>будет объединение двух непересекающихся интервалов.                                     </a:t>
            </a:r>
          </a:p>
          <a:p>
            <a:pPr marL="514350" indent="-514350">
              <a:buNone/>
            </a:pPr>
            <a:r>
              <a:rPr lang="ru-RU" sz="2400" dirty="0" smtClean="0"/>
              <a:t>1. Разложим на множители числитель и знаменатель:</a:t>
            </a:r>
            <a:endParaRPr lang="ru-RU" sz="2400" dirty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400" dirty="0" smtClean="0"/>
              <a:t>Тогда наше неравенство принимает вид:</a:t>
            </a:r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5857884" y="4929198"/>
          <a:ext cx="23717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Формула" r:id="rId3" imgW="1117440" imgH="419040" progId="Equation.3">
                  <p:embed/>
                </p:oleObj>
              </mc:Choice>
              <mc:Fallback>
                <p:oleObj name="Формула" r:id="rId3" imgW="111744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4929198"/>
                        <a:ext cx="23717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8"/>
          <p:cNvGraphicFramePr>
            <a:graphicFrameLocks noChangeAspect="1"/>
          </p:cNvGraphicFramePr>
          <p:nvPr/>
        </p:nvGraphicFramePr>
        <p:xfrm>
          <a:off x="3071802" y="857232"/>
          <a:ext cx="266065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Формула" r:id="rId5" imgW="1346040" imgH="444240" progId="Equation.3">
                  <p:embed/>
                </p:oleObj>
              </mc:Choice>
              <mc:Fallback>
                <p:oleObj name="Формула" r:id="rId5" imgW="134604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857232"/>
                        <a:ext cx="2660650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Объект 71"/>
          <p:cNvGraphicFramePr>
            <a:graphicFrameLocks noChangeAspect="1"/>
          </p:cNvGraphicFramePr>
          <p:nvPr/>
        </p:nvGraphicFramePr>
        <p:xfrm>
          <a:off x="488950" y="2643188"/>
          <a:ext cx="30241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Формула" r:id="rId7" imgW="1612800" imgH="228600" progId="Equation.3">
                  <p:embed/>
                </p:oleObj>
              </mc:Choice>
              <mc:Fallback>
                <p:oleObj name="Формула" r:id="rId7" imgW="16128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643188"/>
                        <a:ext cx="302418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Объект 74"/>
          <p:cNvGraphicFramePr>
            <a:graphicFrameLocks noChangeAspect="1"/>
          </p:cNvGraphicFramePr>
          <p:nvPr/>
        </p:nvGraphicFramePr>
        <p:xfrm>
          <a:off x="500034" y="3143248"/>
          <a:ext cx="4624670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Формула" r:id="rId9" imgW="2603160" imgH="482400" progId="Equation.3">
                  <p:embed/>
                </p:oleObj>
              </mc:Choice>
              <mc:Fallback>
                <p:oleObj name="Формула" r:id="rId9" imgW="260316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143248"/>
                        <a:ext cx="4624670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Объект 75"/>
          <p:cNvGraphicFramePr>
            <a:graphicFrameLocks noChangeAspect="1"/>
          </p:cNvGraphicFramePr>
          <p:nvPr/>
        </p:nvGraphicFramePr>
        <p:xfrm>
          <a:off x="428597" y="4000505"/>
          <a:ext cx="4000528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Формула" r:id="rId11" imgW="2070000" imgH="457200" progId="Equation.3">
                  <p:embed/>
                </p:oleObj>
              </mc:Choice>
              <mc:Fallback>
                <p:oleObj name="Формула" r:id="rId11" imgW="207000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7" y="4000505"/>
                        <a:ext cx="4000528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21510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/>
              <a:t>№7 (Продолжение).</a:t>
            </a:r>
            <a:endParaRPr lang="ru-RU" sz="2400" dirty="0"/>
          </a:p>
          <a:p>
            <a:pPr marL="514350" indent="-514350">
              <a:buNone/>
            </a:pPr>
            <a:r>
              <a:rPr lang="ru-RU" sz="2400" dirty="0" smtClean="0"/>
              <a:t>Решим полученное неравенство </a:t>
            </a:r>
          </a:p>
          <a:p>
            <a:pPr marL="514350" indent="-514350">
              <a:buNone/>
            </a:pPr>
            <a:r>
              <a:rPr lang="ru-RU" sz="2400" dirty="0" smtClean="0"/>
              <a:t>при различных значениях параметра а.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Если а</a:t>
            </a:r>
            <a:r>
              <a:rPr lang="en-US" sz="2800" dirty="0" smtClean="0"/>
              <a:t>&lt;-4</a:t>
            </a:r>
            <a:r>
              <a:rPr lang="ru-RU" sz="2800" dirty="0" smtClean="0"/>
              <a:t>:</a:t>
            </a:r>
          </a:p>
          <a:p>
            <a:pPr marL="514350" indent="-514350">
              <a:buNone/>
            </a:pPr>
            <a:endParaRPr lang="ru-RU" sz="2400" dirty="0"/>
          </a:p>
          <a:p>
            <a:pPr marL="514350" indent="-514350">
              <a:buNone/>
            </a:pPr>
            <a:r>
              <a:rPr lang="ru-RU" sz="2400" dirty="0" smtClean="0"/>
              <a:t>То решением </a:t>
            </a:r>
            <a:r>
              <a:rPr lang="ru-RU" sz="2400" dirty="0" err="1" smtClean="0"/>
              <a:t>нер-ва</a:t>
            </a:r>
            <a:r>
              <a:rPr lang="ru-RU" sz="2400" dirty="0" smtClean="0"/>
              <a:t> будет:</a:t>
            </a:r>
          </a:p>
          <a:p>
            <a:pPr marL="514350" indent="-514350">
              <a:buNone/>
            </a:pPr>
            <a:r>
              <a:rPr lang="ru-RU" sz="2800" dirty="0" smtClean="0"/>
              <a:t>2. Если а=-4: 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То решением неравенства будет:</a:t>
            </a:r>
          </a:p>
          <a:p>
            <a:pPr marL="514350" indent="-514350">
              <a:buNone/>
            </a:pPr>
            <a:r>
              <a:rPr lang="ru-RU" sz="2800" dirty="0" smtClean="0"/>
              <a:t>3. Если -4</a:t>
            </a:r>
            <a:r>
              <a:rPr lang="en-US" sz="2800" dirty="0" smtClean="0"/>
              <a:t>&lt;a&lt;3</a:t>
            </a:r>
            <a:r>
              <a:rPr lang="ru-RU" sz="2800" dirty="0" smtClean="0"/>
              <a:t>:</a:t>
            </a:r>
            <a:endParaRPr lang="ru-RU" sz="2800" dirty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ru-RU" sz="2400" dirty="0" smtClean="0"/>
              <a:t>То решением неравенства будет: 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sz="2800" dirty="0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857752" y="598256"/>
          <a:ext cx="2000264" cy="74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Формула" r:id="rId3" imgW="1117440" imgH="419040" progId="Equation.3">
                  <p:embed/>
                </p:oleObj>
              </mc:Choice>
              <mc:Fallback>
                <p:oleObj name="Формула" r:id="rId3" imgW="111744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598256"/>
                        <a:ext cx="2000264" cy="749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857356" y="1857364"/>
            <a:ext cx="5857916" cy="797960"/>
            <a:chOff x="3143240" y="5214950"/>
            <a:chExt cx="5857916" cy="797960"/>
          </a:xfrm>
        </p:grpSpPr>
        <p:grpSp>
          <p:nvGrpSpPr>
            <p:cNvPr id="9" name="Группа 76"/>
            <p:cNvGrpSpPr/>
            <p:nvPr/>
          </p:nvGrpSpPr>
          <p:grpSpPr>
            <a:xfrm>
              <a:off x="3143240" y="5214950"/>
              <a:ext cx="5857916" cy="797960"/>
              <a:chOff x="2928926" y="4857760"/>
              <a:chExt cx="5857916" cy="797960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5786446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7143768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4643438" y="5143512"/>
                <a:ext cx="142876" cy="142876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Дуга 13"/>
              <p:cNvSpPr/>
              <p:nvPr/>
            </p:nvSpPr>
            <p:spPr>
              <a:xfrm>
                <a:off x="4714876" y="4857760"/>
                <a:ext cx="1143008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" name="Группа 75"/>
              <p:cNvGrpSpPr/>
              <p:nvPr/>
            </p:nvGrpSpPr>
            <p:grpSpPr>
              <a:xfrm>
                <a:off x="2928926" y="4857760"/>
                <a:ext cx="5857916" cy="797960"/>
                <a:chOff x="2928926" y="4857760"/>
                <a:chExt cx="5857916" cy="797960"/>
              </a:xfrm>
            </p:grpSpPr>
            <p:grpSp>
              <p:nvGrpSpPr>
                <p:cNvPr id="16" name="Группа 74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18" name="Группа 67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>
                      <a:off x="3929058" y="5214950"/>
                      <a:ext cx="4357718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" name="Дуга 20"/>
                    <p:cNvSpPr/>
                    <p:nvPr/>
                  </p:nvSpPr>
                  <p:spPr>
                    <a:xfrm>
                      <a:off x="2928926" y="4929198"/>
                      <a:ext cx="1785950" cy="285752"/>
                    </a:xfrm>
                    <a:prstGeom prst="arc">
                      <a:avLst>
                        <a:gd name="adj1" fmla="val 16760002"/>
                        <a:gd name="adj2" fmla="val 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2" name="Дуга 21"/>
                    <p:cNvSpPr/>
                    <p:nvPr/>
                  </p:nvSpPr>
                  <p:spPr>
                    <a:xfrm>
                      <a:off x="5857884" y="4857760"/>
                      <a:ext cx="1357322" cy="500066"/>
                    </a:xfrm>
                    <a:prstGeom prst="arc">
                      <a:avLst>
                        <a:gd name="adj1" fmla="val 10601391"/>
                        <a:gd name="adj2" fmla="val 4369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" name="Дуга 22"/>
                    <p:cNvSpPr/>
                    <p:nvPr/>
                  </p:nvSpPr>
                  <p:spPr>
                    <a:xfrm>
                      <a:off x="7143768" y="4929198"/>
                      <a:ext cx="1643074" cy="428628"/>
                    </a:xfrm>
                    <a:prstGeom prst="arc">
                      <a:avLst>
                        <a:gd name="adj1" fmla="val 11084928"/>
                        <a:gd name="adj2" fmla="val 19511031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5715008" y="5286388"/>
                      <a:ext cx="37221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7143768" y="5286388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/>
                        <a:t>3</a:t>
                      </a:r>
                    </a:p>
                  </p:txBody>
                </p:sp>
                <p:cxnSp>
                  <p:nvCxnSpPr>
                    <p:cNvPr id="26" name="Прямая соединительная линия 25"/>
                    <p:cNvCxnSpPr/>
                    <p:nvPr/>
                  </p:nvCxnSpPr>
                  <p:spPr>
                    <a:xfrm>
                      <a:off x="521494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>
                      <a:off x="6429388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Прямая соединительная линия 28"/>
                    <p:cNvCxnSpPr/>
                    <p:nvPr/>
                  </p:nvCxnSpPr>
                  <p:spPr>
                    <a:xfrm rot="5400000"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>
                    <a:off x="4143372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4572000" y="5286388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а</a:t>
                  </a:r>
                </a:p>
              </p:txBody>
            </p:sp>
          </p:grpSp>
        </p:grp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4357686" y="5429264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4214810" y="2786058"/>
          <a:ext cx="1812736" cy="371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Формула" r:id="rId5" imgW="990360" imgH="203040" progId="Equation.3">
                  <p:embed/>
                </p:oleObj>
              </mc:Choice>
              <mc:Fallback>
                <p:oleObj name="Формула" r:id="rId5" imgW="9903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2786058"/>
                        <a:ext cx="1812736" cy="3718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Группа 30"/>
          <p:cNvGrpSpPr/>
          <p:nvPr/>
        </p:nvGrpSpPr>
        <p:grpSpPr>
          <a:xfrm>
            <a:off x="2000232" y="3214686"/>
            <a:ext cx="4714908" cy="797960"/>
            <a:chOff x="4071934" y="4857760"/>
            <a:chExt cx="4714908" cy="797960"/>
          </a:xfrm>
        </p:grpSpPr>
        <p:sp>
          <p:nvSpPr>
            <p:cNvPr id="32" name="Овал 31"/>
            <p:cNvSpPr/>
            <p:nvPr/>
          </p:nvSpPr>
          <p:spPr>
            <a:xfrm>
              <a:off x="5786446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143768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" name="Группа 67"/>
            <p:cNvGrpSpPr/>
            <p:nvPr/>
          </p:nvGrpSpPr>
          <p:grpSpPr>
            <a:xfrm>
              <a:off x="4071934" y="4857760"/>
              <a:ext cx="4714908" cy="797960"/>
              <a:chOff x="4071934" y="4857760"/>
              <a:chExt cx="4714908" cy="79796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5000628" y="5214950"/>
                <a:ext cx="32861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Дуга 36"/>
              <p:cNvSpPr/>
              <p:nvPr/>
            </p:nvSpPr>
            <p:spPr>
              <a:xfrm>
                <a:off x="4071934" y="4929198"/>
                <a:ext cx="1785950" cy="285752"/>
              </a:xfrm>
              <a:prstGeom prst="arc">
                <a:avLst>
                  <a:gd name="adj1" fmla="val 16760002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Дуга 37"/>
              <p:cNvSpPr/>
              <p:nvPr/>
            </p:nvSpPr>
            <p:spPr>
              <a:xfrm>
                <a:off x="5857884" y="4857760"/>
                <a:ext cx="1357322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Дуга 38"/>
              <p:cNvSpPr/>
              <p:nvPr/>
            </p:nvSpPr>
            <p:spPr>
              <a:xfrm>
                <a:off x="7143768" y="4929198"/>
                <a:ext cx="1643074" cy="428628"/>
              </a:xfrm>
              <a:prstGeom prst="arc">
                <a:avLst>
                  <a:gd name="adj1" fmla="val 11084928"/>
                  <a:gd name="adj2" fmla="val 1951103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715008" y="5286388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-4</a:t>
                </a:r>
                <a:endParaRPr lang="ru-RU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143768" y="528638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3</a:t>
                </a:r>
              </a:p>
            </p:txBody>
          </p: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535781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535781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42938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7786710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7786710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929190" y="4143380"/>
          <a:ext cx="8143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Формула" r:id="rId7" imgW="444240" imgH="203040" progId="Equation.3">
                  <p:embed/>
                </p:oleObj>
              </mc:Choice>
              <mc:Fallback>
                <p:oleObj name="Формула" r:id="rId7" imgW="44424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143380"/>
                        <a:ext cx="81438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" name="Группа 70"/>
          <p:cNvGrpSpPr/>
          <p:nvPr/>
        </p:nvGrpSpPr>
        <p:grpSpPr>
          <a:xfrm>
            <a:off x="2071670" y="4572008"/>
            <a:ext cx="5857916" cy="797960"/>
            <a:chOff x="2071670" y="4572008"/>
            <a:chExt cx="5857916" cy="797960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2071670" y="4572008"/>
              <a:ext cx="5857916" cy="797960"/>
              <a:chOff x="3143240" y="5214950"/>
              <a:chExt cx="5857916" cy="797960"/>
            </a:xfrm>
          </p:grpSpPr>
          <p:grpSp>
            <p:nvGrpSpPr>
              <p:cNvPr id="48" name="Группа 76"/>
              <p:cNvGrpSpPr/>
              <p:nvPr/>
            </p:nvGrpSpPr>
            <p:grpSpPr>
              <a:xfrm>
                <a:off x="3143240" y="5214950"/>
                <a:ext cx="5857916" cy="797960"/>
                <a:chOff x="2928926" y="4857760"/>
                <a:chExt cx="5857916" cy="797960"/>
              </a:xfrm>
            </p:grpSpPr>
            <p:sp>
              <p:nvSpPr>
                <p:cNvPr id="50" name="Овал 49"/>
                <p:cNvSpPr/>
                <p:nvPr/>
              </p:nvSpPr>
              <p:spPr>
                <a:xfrm>
                  <a:off x="5786446" y="5143512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Овал 50"/>
                <p:cNvSpPr/>
                <p:nvPr/>
              </p:nvSpPr>
              <p:spPr>
                <a:xfrm>
                  <a:off x="7143768" y="5143512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Блок-схема: узел 51"/>
                <p:cNvSpPr/>
                <p:nvPr/>
              </p:nvSpPr>
              <p:spPr>
                <a:xfrm>
                  <a:off x="4643438" y="5143512"/>
                  <a:ext cx="142876" cy="142876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Дуга 52"/>
                <p:cNvSpPr/>
                <p:nvPr/>
              </p:nvSpPr>
              <p:spPr>
                <a:xfrm>
                  <a:off x="4714876" y="4857760"/>
                  <a:ext cx="1143008" cy="500066"/>
                </a:xfrm>
                <a:prstGeom prst="arc">
                  <a:avLst>
                    <a:gd name="adj1" fmla="val 10601391"/>
                    <a:gd name="adj2" fmla="val 43698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54" name="Группа 75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55" name="Группа 74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grpSp>
                  <p:nvGrpSpPr>
                    <p:cNvPr id="57" name="Группа 67"/>
                    <p:cNvGrpSpPr/>
                    <p:nvPr/>
                  </p:nvGrpSpPr>
                  <p:grpSpPr>
                    <a:xfrm>
                      <a:off x="2928926" y="4857760"/>
                      <a:ext cx="5857916" cy="797960"/>
                      <a:chOff x="2928926" y="4857760"/>
                      <a:chExt cx="5857916" cy="797960"/>
                    </a:xfrm>
                  </p:grpSpPr>
                  <p:cxnSp>
                    <p:nvCxnSpPr>
                      <p:cNvPr id="59" name="Прямая соединительная линия 58"/>
                      <p:cNvCxnSpPr/>
                      <p:nvPr/>
                    </p:nvCxnSpPr>
                    <p:spPr>
                      <a:xfrm>
                        <a:off x="3929058" y="5214950"/>
                        <a:ext cx="4357718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0" name="Дуга 59"/>
                      <p:cNvSpPr/>
                      <p:nvPr/>
                    </p:nvSpPr>
                    <p:spPr>
                      <a:xfrm>
                        <a:off x="2928926" y="4929198"/>
                        <a:ext cx="1785950" cy="285752"/>
                      </a:xfrm>
                      <a:prstGeom prst="arc">
                        <a:avLst>
                          <a:gd name="adj1" fmla="val 16760002"/>
                          <a:gd name="adj2" fmla="val 0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1" name="Дуга 60"/>
                      <p:cNvSpPr/>
                      <p:nvPr/>
                    </p:nvSpPr>
                    <p:spPr>
                      <a:xfrm>
                        <a:off x="5857884" y="4857760"/>
                        <a:ext cx="1357322" cy="500066"/>
                      </a:xfrm>
                      <a:prstGeom prst="arc">
                        <a:avLst>
                          <a:gd name="adj1" fmla="val 10601391"/>
                          <a:gd name="adj2" fmla="val 43698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2" name="Дуга 61"/>
                      <p:cNvSpPr/>
                      <p:nvPr/>
                    </p:nvSpPr>
                    <p:spPr>
                      <a:xfrm>
                        <a:off x="7143768" y="4929198"/>
                        <a:ext cx="1643074" cy="428628"/>
                      </a:xfrm>
                      <a:prstGeom prst="arc">
                        <a:avLst>
                          <a:gd name="adj1" fmla="val 11084928"/>
                          <a:gd name="adj2" fmla="val 19511031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5715008" y="5286388"/>
                        <a:ext cx="29527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ru-RU" dirty="0"/>
                          <a:t>а</a:t>
                        </a:r>
                      </a:p>
                    </p:txBody>
                  </p:sp>
                  <p:sp>
                    <p:nvSpPr>
                      <p:cNvPr id="64" name="TextBox 63"/>
                      <p:cNvSpPr txBox="1"/>
                      <p:nvPr/>
                    </p:nvSpPr>
                    <p:spPr>
                      <a:xfrm>
                        <a:off x="7143768" y="5286388"/>
                        <a:ext cx="35719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ru-RU" dirty="0"/>
                          <a:t>3</a:t>
                        </a:r>
                      </a:p>
                    </p:txBody>
                  </p:sp>
                  <p:cxnSp>
                    <p:nvCxnSpPr>
                      <p:cNvPr id="65" name="Прямая соединительная линия 64"/>
                      <p:cNvCxnSpPr/>
                      <p:nvPr/>
                    </p:nvCxnSpPr>
                    <p:spPr>
                      <a:xfrm>
                        <a:off x="5214942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" name="Прямая соединительная линия 65"/>
                      <p:cNvCxnSpPr/>
                      <p:nvPr/>
                    </p:nvCxnSpPr>
                    <p:spPr>
                      <a:xfrm>
                        <a:off x="6429388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Прямая соединительная линия 66"/>
                      <p:cNvCxnSpPr/>
                      <p:nvPr/>
                    </p:nvCxnSpPr>
                    <p:spPr>
                      <a:xfrm>
                        <a:off x="7786710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" name="Прямая соединительная линия 67"/>
                      <p:cNvCxnSpPr/>
                      <p:nvPr/>
                    </p:nvCxnSpPr>
                    <p:spPr>
                      <a:xfrm rot="5400000">
                        <a:off x="7786710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8" name="Прямая соединительная линия 57"/>
                    <p:cNvCxnSpPr/>
                    <p:nvPr/>
                  </p:nvCxnSpPr>
                  <p:spPr>
                    <a:xfrm>
                      <a:off x="414337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4572000" y="5286388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-4</a:t>
                    </a:r>
                    <a:endParaRPr lang="ru-RU" dirty="0"/>
                  </a:p>
                </p:txBody>
              </p:sp>
            </p:grpSp>
          </p:grp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357686" y="542926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Прямая соединительная линия 69"/>
            <p:cNvCxnSpPr/>
            <p:nvPr/>
          </p:nvCxnSpPr>
          <p:spPr>
            <a:xfrm rot="5400000">
              <a:off x="4357686" y="4786322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>
          <a:off x="4929190" y="5610673"/>
          <a:ext cx="857256" cy="394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Формула" r:id="rId9" imgW="380880" imgH="203040" progId="Equation.3">
                  <p:embed/>
                </p:oleObj>
              </mc:Choice>
              <mc:Fallback>
                <p:oleObj name="Формула" r:id="rId9" imgW="3808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5610673"/>
                        <a:ext cx="857256" cy="3948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21510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/>
              <a:t>№7 (Продолжение).</a:t>
            </a:r>
            <a:endParaRPr lang="ru-RU" sz="2400" dirty="0"/>
          </a:p>
          <a:p>
            <a:pPr marL="514350" indent="-514350">
              <a:buNone/>
            </a:pPr>
            <a:r>
              <a:rPr lang="ru-RU" sz="2400" dirty="0" smtClean="0"/>
              <a:t>Решим полученное неравенство </a:t>
            </a:r>
          </a:p>
          <a:p>
            <a:pPr marL="514350" indent="-514350">
              <a:buNone/>
            </a:pPr>
            <a:r>
              <a:rPr lang="ru-RU" sz="2400" dirty="0" smtClean="0"/>
              <a:t>при различных значениях параметра а.</a:t>
            </a:r>
          </a:p>
          <a:p>
            <a:pPr marL="514350" indent="-514350">
              <a:buNone/>
            </a:pPr>
            <a:r>
              <a:rPr lang="ru-RU" sz="2800" dirty="0" smtClean="0"/>
              <a:t>4. Если а=3:</a:t>
            </a:r>
          </a:p>
          <a:p>
            <a:pPr marL="514350" indent="-514350">
              <a:buNone/>
            </a:pPr>
            <a:endParaRPr lang="ru-RU" sz="2400" dirty="0"/>
          </a:p>
          <a:p>
            <a:pPr marL="514350" indent="-514350">
              <a:buNone/>
            </a:pPr>
            <a:r>
              <a:rPr lang="ru-RU" sz="2400" dirty="0" smtClean="0"/>
              <a:t>То решением </a:t>
            </a:r>
            <a:r>
              <a:rPr lang="ru-RU" sz="2400" dirty="0" err="1" smtClean="0"/>
              <a:t>нер-ва</a:t>
            </a:r>
            <a:r>
              <a:rPr lang="ru-RU" sz="2400" dirty="0" smtClean="0"/>
              <a:t> будет: пустое множество.</a:t>
            </a:r>
          </a:p>
          <a:p>
            <a:pPr marL="514350" indent="-514350">
              <a:buNone/>
            </a:pPr>
            <a:r>
              <a:rPr lang="en-US" sz="2800" dirty="0"/>
              <a:t>5</a:t>
            </a:r>
            <a:r>
              <a:rPr lang="ru-RU" sz="2800" dirty="0" smtClean="0"/>
              <a:t>. Если а</a:t>
            </a:r>
            <a:r>
              <a:rPr lang="en-US" sz="2800" dirty="0" smtClean="0"/>
              <a:t>&gt;3</a:t>
            </a:r>
            <a:r>
              <a:rPr lang="ru-RU" sz="2800" dirty="0" smtClean="0"/>
              <a:t>: 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То решением неравенства будет:</a:t>
            </a:r>
          </a:p>
          <a:p>
            <a:pPr marL="514350" indent="-514350">
              <a:buNone/>
            </a:pPr>
            <a:r>
              <a:rPr lang="ru-RU" sz="2800" dirty="0" smtClean="0"/>
              <a:t>Объединение двух интервалов получилось только при а</a:t>
            </a:r>
            <a:r>
              <a:rPr lang="en-US" sz="2800" dirty="0" smtClean="0"/>
              <a:t>&lt;-4</a:t>
            </a:r>
            <a:r>
              <a:rPr lang="ru-RU" sz="2800" dirty="0" smtClean="0"/>
              <a:t>.</a:t>
            </a:r>
          </a:p>
          <a:p>
            <a:pPr marL="514350" indent="-514350">
              <a:buNone/>
            </a:pPr>
            <a:r>
              <a:rPr lang="ru-RU" sz="2800" dirty="0" smtClean="0"/>
              <a:t>Ответ: а</a:t>
            </a:r>
            <a:r>
              <a:rPr lang="en-US" sz="2800" dirty="0" smtClean="0"/>
              <a:t>&lt;-4.</a:t>
            </a:r>
            <a:endParaRPr lang="ru-RU" sz="2400" dirty="0" smtClean="0"/>
          </a:p>
          <a:p>
            <a:pPr marL="514350" indent="-514350">
              <a:buNone/>
            </a:pPr>
            <a:endParaRPr lang="ru-RU" sz="2800" dirty="0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857752" y="598256"/>
          <a:ext cx="2000264" cy="74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Формула" r:id="rId3" imgW="1117440" imgH="419040" progId="Equation.3">
                  <p:embed/>
                </p:oleObj>
              </mc:Choice>
              <mc:Fallback>
                <p:oleObj name="Формула" r:id="rId3" imgW="111744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598256"/>
                        <a:ext cx="2000264" cy="749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986338" y="4143375"/>
          <a:ext cx="6985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Формула" r:id="rId5" imgW="380880" imgH="203040" progId="Equation.3">
                  <p:embed/>
                </p:oleObj>
              </mc:Choice>
              <mc:Fallback>
                <p:oleObj name="Формула" r:id="rId5" imgW="3808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338" y="4143375"/>
                        <a:ext cx="6985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Группа 70"/>
          <p:cNvGrpSpPr/>
          <p:nvPr/>
        </p:nvGrpSpPr>
        <p:grpSpPr>
          <a:xfrm>
            <a:off x="1785918" y="3214686"/>
            <a:ext cx="5857916" cy="797960"/>
            <a:chOff x="2071670" y="4572008"/>
            <a:chExt cx="5857916" cy="797960"/>
          </a:xfrm>
        </p:grpSpPr>
        <p:grpSp>
          <p:nvGrpSpPr>
            <p:cNvPr id="16" name="Группа 46"/>
            <p:cNvGrpSpPr/>
            <p:nvPr/>
          </p:nvGrpSpPr>
          <p:grpSpPr>
            <a:xfrm>
              <a:off x="2071670" y="4572008"/>
              <a:ext cx="5857916" cy="797960"/>
              <a:chOff x="3143240" y="5214950"/>
              <a:chExt cx="5857916" cy="797960"/>
            </a:xfrm>
          </p:grpSpPr>
          <p:grpSp>
            <p:nvGrpSpPr>
              <p:cNvPr id="18" name="Группа 76"/>
              <p:cNvGrpSpPr/>
              <p:nvPr/>
            </p:nvGrpSpPr>
            <p:grpSpPr>
              <a:xfrm>
                <a:off x="3143240" y="5214950"/>
                <a:ext cx="5857916" cy="797960"/>
                <a:chOff x="2928926" y="4857760"/>
                <a:chExt cx="5857916" cy="797960"/>
              </a:xfrm>
            </p:grpSpPr>
            <p:sp>
              <p:nvSpPr>
                <p:cNvPr id="50" name="Овал 49"/>
                <p:cNvSpPr/>
                <p:nvPr/>
              </p:nvSpPr>
              <p:spPr>
                <a:xfrm>
                  <a:off x="5786446" y="5143512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Овал 50"/>
                <p:cNvSpPr/>
                <p:nvPr/>
              </p:nvSpPr>
              <p:spPr>
                <a:xfrm>
                  <a:off x="7143768" y="5143512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Блок-схема: узел 51"/>
                <p:cNvSpPr/>
                <p:nvPr/>
              </p:nvSpPr>
              <p:spPr>
                <a:xfrm>
                  <a:off x="4643438" y="5143512"/>
                  <a:ext cx="142876" cy="142876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Дуга 52"/>
                <p:cNvSpPr/>
                <p:nvPr/>
              </p:nvSpPr>
              <p:spPr>
                <a:xfrm>
                  <a:off x="4714876" y="4857760"/>
                  <a:ext cx="1143008" cy="500066"/>
                </a:xfrm>
                <a:prstGeom prst="arc">
                  <a:avLst>
                    <a:gd name="adj1" fmla="val 10601391"/>
                    <a:gd name="adj2" fmla="val 43698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1" name="Группа 75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34" name="Группа 74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grpSp>
                  <p:nvGrpSpPr>
                    <p:cNvPr id="47" name="Группа 67"/>
                    <p:cNvGrpSpPr/>
                    <p:nvPr/>
                  </p:nvGrpSpPr>
                  <p:grpSpPr>
                    <a:xfrm>
                      <a:off x="2928926" y="4857760"/>
                      <a:ext cx="5857916" cy="797960"/>
                      <a:chOff x="2928926" y="4857760"/>
                      <a:chExt cx="5857916" cy="797960"/>
                    </a:xfrm>
                  </p:grpSpPr>
                  <p:cxnSp>
                    <p:nvCxnSpPr>
                      <p:cNvPr id="59" name="Прямая соединительная линия 58"/>
                      <p:cNvCxnSpPr/>
                      <p:nvPr/>
                    </p:nvCxnSpPr>
                    <p:spPr>
                      <a:xfrm>
                        <a:off x="3929058" y="5214950"/>
                        <a:ext cx="4357718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0" name="Дуга 59"/>
                      <p:cNvSpPr/>
                      <p:nvPr/>
                    </p:nvSpPr>
                    <p:spPr>
                      <a:xfrm>
                        <a:off x="2928926" y="4929198"/>
                        <a:ext cx="1785950" cy="285752"/>
                      </a:xfrm>
                      <a:prstGeom prst="arc">
                        <a:avLst>
                          <a:gd name="adj1" fmla="val 16760002"/>
                          <a:gd name="adj2" fmla="val 0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1" name="Дуга 60"/>
                      <p:cNvSpPr/>
                      <p:nvPr/>
                    </p:nvSpPr>
                    <p:spPr>
                      <a:xfrm>
                        <a:off x="5857884" y="4857760"/>
                        <a:ext cx="1357322" cy="500066"/>
                      </a:xfrm>
                      <a:prstGeom prst="arc">
                        <a:avLst>
                          <a:gd name="adj1" fmla="val 10601391"/>
                          <a:gd name="adj2" fmla="val 43698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2" name="Дуга 61"/>
                      <p:cNvSpPr/>
                      <p:nvPr/>
                    </p:nvSpPr>
                    <p:spPr>
                      <a:xfrm>
                        <a:off x="7143768" y="4929198"/>
                        <a:ext cx="1643074" cy="428628"/>
                      </a:xfrm>
                      <a:prstGeom prst="arc">
                        <a:avLst>
                          <a:gd name="adj1" fmla="val 11084928"/>
                          <a:gd name="adj2" fmla="val 19511031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5715008" y="5286388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3</a:t>
                        </a:r>
                        <a:endParaRPr lang="ru-RU" dirty="0"/>
                      </a:p>
                    </p:txBody>
                  </p:sp>
                  <p:sp>
                    <p:nvSpPr>
                      <p:cNvPr id="64" name="TextBox 63"/>
                      <p:cNvSpPr txBox="1"/>
                      <p:nvPr/>
                    </p:nvSpPr>
                    <p:spPr>
                      <a:xfrm>
                        <a:off x="7143768" y="5286388"/>
                        <a:ext cx="35719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a</a:t>
                        </a:r>
                        <a:endParaRPr lang="ru-RU" dirty="0"/>
                      </a:p>
                    </p:txBody>
                  </p:sp>
                  <p:cxnSp>
                    <p:nvCxnSpPr>
                      <p:cNvPr id="65" name="Прямая соединительная линия 64"/>
                      <p:cNvCxnSpPr/>
                      <p:nvPr/>
                    </p:nvCxnSpPr>
                    <p:spPr>
                      <a:xfrm>
                        <a:off x="5214942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" name="Прямая соединительная линия 65"/>
                      <p:cNvCxnSpPr/>
                      <p:nvPr/>
                    </p:nvCxnSpPr>
                    <p:spPr>
                      <a:xfrm>
                        <a:off x="6429388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Прямая соединительная линия 66"/>
                      <p:cNvCxnSpPr/>
                      <p:nvPr/>
                    </p:nvCxnSpPr>
                    <p:spPr>
                      <a:xfrm>
                        <a:off x="7786710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" name="Прямая соединительная линия 67"/>
                      <p:cNvCxnSpPr/>
                      <p:nvPr/>
                    </p:nvCxnSpPr>
                    <p:spPr>
                      <a:xfrm rot="5400000">
                        <a:off x="7786710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8" name="Прямая соединительная линия 57"/>
                    <p:cNvCxnSpPr/>
                    <p:nvPr/>
                  </p:nvCxnSpPr>
                  <p:spPr>
                    <a:xfrm>
                      <a:off x="414337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4572000" y="5286388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-4</a:t>
                    </a:r>
                    <a:endParaRPr lang="ru-RU" dirty="0"/>
                  </a:p>
                </p:txBody>
              </p:sp>
            </p:grpSp>
          </p:grp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357686" y="542926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Прямая соединительная линия 69"/>
            <p:cNvCxnSpPr/>
            <p:nvPr/>
          </p:nvCxnSpPr>
          <p:spPr>
            <a:xfrm rot="5400000">
              <a:off x="4357686" y="4786322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2000232" y="1857364"/>
            <a:ext cx="4714908" cy="797960"/>
            <a:chOff x="2000232" y="1857364"/>
            <a:chExt cx="4714908" cy="797960"/>
          </a:xfrm>
        </p:grpSpPr>
        <p:grpSp>
          <p:nvGrpSpPr>
            <p:cNvPr id="8" name="Группа 30"/>
            <p:cNvGrpSpPr/>
            <p:nvPr/>
          </p:nvGrpSpPr>
          <p:grpSpPr>
            <a:xfrm>
              <a:off x="2000232" y="1857364"/>
              <a:ext cx="4714908" cy="797960"/>
              <a:chOff x="4071934" y="4857760"/>
              <a:chExt cx="4714908" cy="797960"/>
            </a:xfrm>
          </p:grpSpPr>
          <p:sp>
            <p:nvSpPr>
              <p:cNvPr id="32" name="Овал 31"/>
              <p:cNvSpPr/>
              <p:nvPr/>
            </p:nvSpPr>
            <p:spPr>
              <a:xfrm>
                <a:off x="5786446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7143768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67"/>
              <p:cNvGrpSpPr/>
              <p:nvPr/>
            </p:nvGrpSpPr>
            <p:grpSpPr>
              <a:xfrm>
                <a:off x="4071934" y="4857760"/>
                <a:ext cx="4714908" cy="797960"/>
                <a:chOff x="4071934" y="4857760"/>
                <a:chExt cx="4714908" cy="797960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000628" y="5214950"/>
                  <a:ext cx="32861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Дуга 36"/>
                <p:cNvSpPr/>
                <p:nvPr/>
              </p:nvSpPr>
              <p:spPr>
                <a:xfrm>
                  <a:off x="4071934" y="4929198"/>
                  <a:ext cx="1785950" cy="285752"/>
                </a:xfrm>
                <a:prstGeom prst="arc">
                  <a:avLst>
                    <a:gd name="adj1" fmla="val 16760002"/>
                    <a:gd name="adj2" fmla="val 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" name="Дуга 37"/>
                <p:cNvSpPr/>
                <p:nvPr/>
              </p:nvSpPr>
              <p:spPr>
                <a:xfrm>
                  <a:off x="5857884" y="4857760"/>
                  <a:ext cx="1357322" cy="500066"/>
                </a:xfrm>
                <a:prstGeom prst="arc">
                  <a:avLst>
                    <a:gd name="adj1" fmla="val 10601391"/>
                    <a:gd name="adj2" fmla="val 43698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Дуга 38"/>
                <p:cNvSpPr/>
                <p:nvPr/>
              </p:nvSpPr>
              <p:spPr>
                <a:xfrm>
                  <a:off x="7143768" y="4929198"/>
                  <a:ext cx="1643074" cy="428628"/>
                </a:xfrm>
                <a:prstGeom prst="arc">
                  <a:avLst>
                    <a:gd name="adj1" fmla="val 11084928"/>
                    <a:gd name="adj2" fmla="val 19511031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715008" y="5286388"/>
                  <a:ext cx="3722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/>
                    <a:t>-4</a:t>
                  </a:r>
                  <a:endParaRPr lang="ru-RU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7143768" y="5286388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3</a:t>
                  </a:r>
                </a:p>
              </p:txBody>
            </p: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57818" y="5072074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rot="5400000">
                  <a:off x="5357818" y="5072074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6429388" y="5072074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7786710" y="5072074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7786710" y="5072074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4357686" y="2071678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Обобщенный метод интервалов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Применяется для решения неравенств вида</a:t>
            </a:r>
          </a:p>
          <a:p>
            <a:pPr>
              <a:buNone/>
            </a:pPr>
            <a:r>
              <a:rPr lang="ru-RU" sz="2400" dirty="0" smtClean="0"/>
              <a:t>где </a:t>
            </a:r>
            <a:r>
              <a:rPr lang="en-US" sz="2400" dirty="0" smtClean="0"/>
              <a:t>f(x) – </a:t>
            </a:r>
            <a:r>
              <a:rPr lang="ru-RU" sz="2400" dirty="0" smtClean="0"/>
              <a:t>произвольное выражение с одной переменной.</a:t>
            </a:r>
          </a:p>
          <a:p>
            <a:pPr>
              <a:buNone/>
            </a:pPr>
            <a:r>
              <a:rPr lang="ru-RU" sz="2400" i="1" dirty="0" smtClean="0"/>
              <a:t>Алгоритм: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Находим область определения функции </a:t>
            </a:r>
            <a:r>
              <a:rPr lang="en-US" sz="2400" dirty="0" smtClean="0"/>
              <a:t>f(x)</a:t>
            </a:r>
            <a:r>
              <a:rPr lang="ru-RU" sz="2400" dirty="0" smtClean="0"/>
              <a:t> и нули этой функции.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Отмечаем на координатной оси граничные </a:t>
            </a:r>
            <a:r>
              <a:rPr lang="ru-RU" sz="2400" dirty="0" smtClean="0"/>
              <a:t>точки </a:t>
            </a:r>
            <a:r>
              <a:rPr lang="ru-RU" sz="2400" smtClean="0"/>
              <a:t>области определения </a:t>
            </a:r>
            <a:r>
              <a:rPr lang="ru-RU" sz="2400" dirty="0" smtClean="0"/>
              <a:t>и нули функции.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Определяем знаки на промежутках.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Наносим штриховку и записываем ответ.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357950" y="1285860"/>
          <a:ext cx="2272741" cy="404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Формула" r:id="rId3" imgW="1143000" imgH="203040" progId="Equation.3">
                  <p:embed/>
                </p:oleObj>
              </mc:Choice>
              <mc:Fallback>
                <p:oleObj name="Формула" r:id="rId3" imgW="1143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1285860"/>
                        <a:ext cx="2272741" cy="404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№8. Решить неравенство</a:t>
            </a:r>
          </a:p>
          <a:p>
            <a:pPr>
              <a:buNone/>
            </a:pP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Вводим функцию                                          и находим область определения: 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2. Найдем нули функции</a:t>
            </a:r>
          </a:p>
          <a:p>
            <a:pPr marL="514350" indent="-514350">
              <a:buNone/>
            </a:pPr>
            <a:endParaRPr lang="ru-RU" sz="2400" dirty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sz="2400" dirty="0"/>
          </a:p>
          <a:p>
            <a:pPr marL="514350" indent="-514350">
              <a:buNone/>
            </a:pPr>
            <a:r>
              <a:rPr lang="ru-RU" sz="2400" dirty="0" smtClean="0"/>
              <a:t>3. Определяем знаки на каждом промежутке</a:t>
            </a:r>
          </a:p>
          <a:p>
            <a:pPr marL="514350" indent="-514350">
              <a:buNone/>
            </a:pPr>
            <a:endParaRPr lang="ru-RU" sz="2400" dirty="0"/>
          </a:p>
          <a:p>
            <a:pPr marL="514350" indent="-514350">
              <a:buNone/>
            </a:pPr>
            <a:r>
              <a:rPr lang="ru-RU" sz="2400" dirty="0" smtClean="0"/>
              <a:t>Ответ: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072066" y="0"/>
          <a:ext cx="2978100" cy="1000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Формула" r:id="rId3" imgW="1701720" imgH="571320" progId="Equation.3">
                  <p:embed/>
                </p:oleObj>
              </mc:Choice>
              <mc:Fallback>
                <p:oleObj name="Формула" r:id="rId3" imgW="1701720" imgH="571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0"/>
                        <a:ext cx="2978100" cy="1000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357554" y="857232"/>
          <a:ext cx="2667009" cy="805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Формула" r:id="rId5" imgW="1892160" imgH="571320" progId="Equation.3">
                  <p:embed/>
                </p:oleObj>
              </mc:Choice>
              <mc:Fallback>
                <p:oleObj name="Формула" r:id="rId5" imgW="189216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857232"/>
                        <a:ext cx="2667009" cy="805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1" y="2143115"/>
          <a:ext cx="1857389" cy="811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Формула" r:id="rId7" imgW="1104840" imgH="482400" progId="Equation.3">
                  <p:embed/>
                </p:oleObj>
              </mc:Choice>
              <mc:Fallback>
                <p:oleObj name="Формула" r:id="rId7" imgW="11048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1" y="2143115"/>
                        <a:ext cx="1857389" cy="811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Группа 46"/>
          <p:cNvGrpSpPr/>
          <p:nvPr/>
        </p:nvGrpSpPr>
        <p:grpSpPr>
          <a:xfrm>
            <a:off x="5214942" y="1785926"/>
            <a:ext cx="2714644" cy="1369464"/>
            <a:chOff x="5214942" y="1785926"/>
            <a:chExt cx="2714644" cy="1369464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5214942" y="2714620"/>
              <a:ext cx="27146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Дуга 21"/>
            <p:cNvSpPr/>
            <p:nvPr/>
          </p:nvSpPr>
          <p:spPr>
            <a:xfrm flipV="1">
              <a:off x="5857884" y="1785926"/>
              <a:ext cx="928694" cy="1285884"/>
            </a:xfrm>
            <a:prstGeom prst="arc">
              <a:avLst>
                <a:gd name="adj1" fmla="val 9920035"/>
                <a:gd name="adj2" fmla="val 86073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6692280" y="2691760"/>
              <a:ext cx="45720" cy="45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5857884" y="271462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7286644" y="2643182"/>
              <a:ext cx="71438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15008" y="278605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-6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572264" y="278605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4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15206" y="278605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7</a:t>
              </a:r>
              <a:endParaRPr lang="ru-RU" dirty="0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572132" y="2571744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5572132" y="2571744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6215074" y="2857496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6929454" y="2571744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6929454" y="2571744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8" name="Объект 47"/>
          <p:cNvGraphicFramePr>
            <a:graphicFrameLocks noChangeAspect="1"/>
          </p:cNvGraphicFramePr>
          <p:nvPr/>
        </p:nvGraphicFramePr>
        <p:xfrm>
          <a:off x="500033" y="3071810"/>
          <a:ext cx="3460279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Формула" r:id="rId9" imgW="1968480" imgH="203040" progId="Equation.3">
                  <p:embed/>
                </p:oleObj>
              </mc:Choice>
              <mc:Fallback>
                <p:oleObj name="Формула" r:id="rId9" imgW="19684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3" y="3071810"/>
                        <a:ext cx="3460279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42910" y="4143380"/>
          <a:ext cx="2325687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Формула" r:id="rId11" imgW="1650960" imgH="812520" progId="Equation.3">
                  <p:embed/>
                </p:oleObj>
              </mc:Choice>
              <mc:Fallback>
                <p:oleObj name="Формула" r:id="rId11" imgW="1650960" imgH="8125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143380"/>
                        <a:ext cx="2325687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Объект 49"/>
          <p:cNvGraphicFramePr>
            <a:graphicFrameLocks noChangeAspect="1"/>
          </p:cNvGraphicFramePr>
          <p:nvPr/>
        </p:nvGraphicFramePr>
        <p:xfrm>
          <a:off x="3286116" y="4214818"/>
          <a:ext cx="2143140" cy="1061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Формула" r:id="rId13" imgW="1333440" imgH="660240" progId="Equation.3">
                  <p:embed/>
                </p:oleObj>
              </mc:Choice>
              <mc:Fallback>
                <p:oleObj name="Формула" r:id="rId13" imgW="1333440" imgH="660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4214818"/>
                        <a:ext cx="2143140" cy="10613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Объект 50"/>
          <p:cNvGraphicFramePr>
            <a:graphicFrameLocks noChangeAspect="1"/>
          </p:cNvGraphicFramePr>
          <p:nvPr/>
        </p:nvGraphicFramePr>
        <p:xfrm>
          <a:off x="5786446" y="4572008"/>
          <a:ext cx="1071570" cy="319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Формула" r:id="rId15" imgW="596880" imgH="177480" progId="Equation.3">
                  <p:embed/>
                </p:oleObj>
              </mc:Choice>
              <mc:Fallback>
                <p:oleObj name="Формула" r:id="rId15" imgW="5968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4572008"/>
                        <a:ext cx="1071570" cy="319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Группа 51"/>
          <p:cNvGrpSpPr/>
          <p:nvPr/>
        </p:nvGrpSpPr>
        <p:grpSpPr>
          <a:xfrm>
            <a:off x="2357422" y="5857892"/>
            <a:ext cx="7000924" cy="797960"/>
            <a:chOff x="2143076" y="1571612"/>
            <a:chExt cx="7000924" cy="797960"/>
          </a:xfrm>
        </p:grpSpPr>
        <p:grpSp>
          <p:nvGrpSpPr>
            <p:cNvPr id="53" name="Группа 93"/>
            <p:cNvGrpSpPr/>
            <p:nvPr/>
          </p:nvGrpSpPr>
          <p:grpSpPr>
            <a:xfrm>
              <a:off x="2143076" y="1571612"/>
              <a:ext cx="7000924" cy="797960"/>
              <a:chOff x="2143076" y="1571612"/>
              <a:chExt cx="7000924" cy="797960"/>
            </a:xfrm>
          </p:grpSpPr>
          <p:sp>
            <p:nvSpPr>
              <p:cNvPr id="55" name="Блок-схема: узел 54"/>
              <p:cNvSpPr/>
              <p:nvPr/>
            </p:nvSpPr>
            <p:spPr>
              <a:xfrm>
                <a:off x="3857620" y="1857364"/>
                <a:ext cx="142876" cy="142876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6" name="Группа 89"/>
              <p:cNvGrpSpPr/>
              <p:nvPr/>
            </p:nvGrpSpPr>
            <p:grpSpPr>
              <a:xfrm>
                <a:off x="2143076" y="1571612"/>
                <a:ext cx="7000924" cy="797960"/>
                <a:chOff x="1857356" y="1714488"/>
                <a:chExt cx="7000924" cy="797960"/>
              </a:xfrm>
            </p:grpSpPr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3071802" y="1928802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Группа 88"/>
                <p:cNvGrpSpPr/>
                <p:nvPr/>
              </p:nvGrpSpPr>
              <p:grpSpPr>
                <a:xfrm>
                  <a:off x="1857356" y="1714488"/>
                  <a:ext cx="7000924" cy="797960"/>
                  <a:chOff x="1857356" y="1714488"/>
                  <a:chExt cx="7000924" cy="797960"/>
                </a:xfrm>
              </p:grpSpPr>
              <p:grpSp>
                <p:nvGrpSpPr>
                  <p:cNvPr id="60" name="Группа 76"/>
                  <p:cNvGrpSpPr/>
                  <p:nvPr/>
                </p:nvGrpSpPr>
                <p:grpSpPr>
                  <a:xfrm>
                    <a:off x="1857356" y="1714488"/>
                    <a:ext cx="7000924" cy="797960"/>
                    <a:chOff x="1785918" y="4857760"/>
                    <a:chExt cx="7000924" cy="797960"/>
                  </a:xfrm>
                </p:grpSpPr>
                <p:sp>
                  <p:nvSpPr>
                    <p:cNvPr id="63" name="Овал 62"/>
                    <p:cNvSpPr/>
                    <p:nvPr/>
                  </p:nvSpPr>
                  <p:spPr>
                    <a:xfrm>
                      <a:off x="5786446" y="5143512"/>
                      <a:ext cx="142876" cy="14287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4" name="Овал 63"/>
                    <p:cNvSpPr/>
                    <p:nvPr/>
                  </p:nvSpPr>
                  <p:spPr>
                    <a:xfrm>
                      <a:off x="7143768" y="5143512"/>
                      <a:ext cx="142876" cy="14287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5" name="Блок-схема: узел 64"/>
                    <p:cNvSpPr/>
                    <p:nvPr/>
                  </p:nvSpPr>
                  <p:spPr>
                    <a:xfrm>
                      <a:off x="4643438" y="5143512"/>
                      <a:ext cx="142876" cy="142876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6" name="Дуга 65"/>
                    <p:cNvSpPr/>
                    <p:nvPr/>
                  </p:nvSpPr>
                  <p:spPr>
                    <a:xfrm>
                      <a:off x="4714876" y="4857760"/>
                      <a:ext cx="1143008" cy="500066"/>
                    </a:xfrm>
                    <a:prstGeom prst="arc">
                      <a:avLst>
                        <a:gd name="adj1" fmla="val 10601391"/>
                        <a:gd name="adj2" fmla="val 4369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67" name="Группа 75"/>
                    <p:cNvGrpSpPr/>
                    <p:nvPr/>
                  </p:nvGrpSpPr>
                  <p:grpSpPr>
                    <a:xfrm>
                      <a:off x="1785918" y="4857760"/>
                      <a:ext cx="7000924" cy="797960"/>
                      <a:chOff x="1785918" y="4857760"/>
                      <a:chExt cx="7000924" cy="797960"/>
                    </a:xfrm>
                  </p:grpSpPr>
                  <p:grpSp>
                    <p:nvGrpSpPr>
                      <p:cNvPr id="70" name="Группа 67"/>
                      <p:cNvGrpSpPr/>
                      <p:nvPr/>
                    </p:nvGrpSpPr>
                    <p:grpSpPr>
                      <a:xfrm>
                        <a:off x="1785918" y="4857760"/>
                        <a:ext cx="7000924" cy="797960"/>
                        <a:chOff x="1785918" y="4857760"/>
                        <a:chExt cx="7000924" cy="797960"/>
                      </a:xfrm>
                    </p:grpSpPr>
                    <p:cxnSp>
                      <p:nvCxnSpPr>
                        <p:cNvPr id="72" name="Прямая соединительная линия 71"/>
                        <p:cNvCxnSpPr/>
                        <p:nvPr/>
                      </p:nvCxnSpPr>
                      <p:spPr>
                        <a:xfrm>
                          <a:off x="2786050" y="5214950"/>
                          <a:ext cx="550072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3" name="Дуга 72"/>
                        <p:cNvSpPr/>
                        <p:nvPr/>
                      </p:nvSpPr>
                      <p:spPr>
                        <a:xfrm>
                          <a:off x="1785918" y="4929198"/>
                          <a:ext cx="1785950" cy="357190"/>
                        </a:xfrm>
                        <a:prstGeom prst="arc">
                          <a:avLst>
                            <a:gd name="adj1" fmla="val 16760002"/>
                            <a:gd name="adj2" fmla="val 0"/>
                          </a:avLst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74" name="Дуга 73"/>
                        <p:cNvSpPr/>
                        <p:nvPr/>
                      </p:nvSpPr>
                      <p:spPr>
                        <a:xfrm>
                          <a:off x="5857884" y="4857760"/>
                          <a:ext cx="1357322" cy="500066"/>
                        </a:xfrm>
                        <a:prstGeom prst="arc">
                          <a:avLst>
                            <a:gd name="adj1" fmla="val 10601391"/>
                            <a:gd name="adj2" fmla="val 43698"/>
                          </a:avLst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75" name="Дуга 74"/>
                        <p:cNvSpPr/>
                        <p:nvPr/>
                      </p:nvSpPr>
                      <p:spPr>
                        <a:xfrm>
                          <a:off x="7143768" y="4929198"/>
                          <a:ext cx="1643074" cy="428628"/>
                        </a:xfrm>
                        <a:prstGeom prst="arc">
                          <a:avLst>
                            <a:gd name="adj1" fmla="val 11084928"/>
                            <a:gd name="adj2" fmla="val 19511031"/>
                          </a:avLst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76" name="TextBox 75"/>
                        <p:cNvSpPr txBox="1"/>
                        <p:nvPr/>
                      </p:nvSpPr>
                      <p:spPr>
                        <a:xfrm>
                          <a:off x="5715008" y="5286388"/>
                          <a:ext cx="301686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ru-RU" dirty="0" smtClean="0"/>
                            <a:t>7</a:t>
                          </a:r>
                          <a:endParaRPr lang="ru-RU" dirty="0"/>
                        </a:p>
                      </p:txBody>
                    </p:sp>
                    <p:sp>
                      <p:nvSpPr>
                        <p:cNvPr id="77" name="TextBox 76"/>
                        <p:cNvSpPr txBox="1"/>
                        <p:nvPr/>
                      </p:nvSpPr>
                      <p:spPr>
                        <a:xfrm>
                          <a:off x="7072330" y="5286388"/>
                          <a:ext cx="42862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ru-RU" dirty="0" smtClean="0"/>
                            <a:t>12</a:t>
                          </a:r>
                          <a:endParaRPr lang="ru-RU" dirty="0"/>
                        </a:p>
                      </p:txBody>
                    </p:sp>
                    <p:cxnSp>
                      <p:nvCxnSpPr>
                        <p:cNvPr id="78" name="Прямая соединительная линия 77"/>
                        <p:cNvCxnSpPr/>
                        <p:nvPr/>
                      </p:nvCxnSpPr>
                      <p:spPr>
                        <a:xfrm>
                          <a:off x="5214942" y="5072074"/>
                          <a:ext cx="14287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9" name="Прямая соединительная линия 78"/>
                        <p:cNvCxnSpPr/>
                        <p:nvPr/>
                      </p:nvCxnSpPr>
                      <p:spPr>
                        <a:xfrm>
                          <a:off x="6429388" y="5072074"/>
                          <a:ext cx="14287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0" name="Прямая соединительная линия 79"/>
                        <p:cNvCxnSpPr/>
                        <p:nvPr/>
                      </p:nvCxnSpPr>
                      <p:spPr>
                        <a:xfrm>
                          <a:off x="7786710" y="5072074"/>
                          <a:ext cx="14287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1" name="Прямая соединительная линия 80"/>
                        <p:cNvCxnSpPr/>
                        <p:nvPr/>
                      </p:nvCxnSpPr>
                      <p:spPr>
                        <a:xfrm rot="5400000">
                          <a:off x="7786710" y="5072074"/>
                          <a:ext cx="14287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9" name="TextBox 68"/>
                      <p:cNvSpPr txBox="1"/>
                      <p:nvPr/>
                    </p:nvSpPr>
                    <p:spPr>
                      <a:xfrm>
                        <a:off x="4572000" y="5286388"/>
                        <a:ext cx="50006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ru-RU" dirty="0" smtClean="0"/>
                          <a:t>4</a:t>
                        </a:r>
                        <a:endParaRPr lang="ru-RU" dirty="0"/>
                      </a:p>
                    </p:txBody>
                  </p:sp>
                </p:grpSp>
              </p:grp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 rot="5400000">
                    <a:off x="5286380" y="1928802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54" name="TextBox 53"/>
            <p:cNvSpPr txBox="1"/>
            <p:nvPr/>
          </p:nvSpPr>
          <p:spPr>
            <a:xfrm>
              <a:off x="3714712" y="200024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-6</a:t>
              </a:r>
              <a:endParaRPr lang="ru-RU" dirty="0"/>
            </a:p>
          </p:txBody>
        </p:sp>
      </p:grpSp>
      <p:graphicFrame>
        <p:nvGraphicFramePr>
          <p:cNvPr id="83" name="Объект 82"/>
          <p:cNvGraphicFramePr>
            <a:graphicFrameLocks noChangeAspect="1"/>
          </p:cNvGraphicFramePr>
          <p:nvPr/>
        </p:nvGraphicFramePr>
        <p:xfrm>
          <a:off x="1428728" y="6476997"/>
          <a:ext cx="2071702" cy="381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Формула" r:id="rId17" imgW="1104840" imgH="203040" progId="Equation.3">
                  <p:embed/>
                </p:oleObj>
              </mc:Choice>
              <mc:Fallback>
                <p:oleObj name="Формула" r:id="rId17" imgW="11048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6476997"/>
                        <a:ext cx="2071702" cy="3810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№1. Решить неравенства:</a:t>
            </a:r>
          </a:p>
          <a:p>
            <a:pPr>
              <a:buNone/>
            </a:pPr>
            <a:r>
              <a:rPr lang="ru-RU" sz="2800" dirty="0" smtClean="0"/>
              <a:t>А)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Б)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 smtClean="0"/>
              <a:t>№2. Найти все значения параметра а, при которых решением неравенства будет объединение двух непересекающихся интервалов  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28662" y="1857364"/>
          <a:ext cx="2322818" cy="7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Формула" r:id="rId3" imgW="1320480" imgH="419040" progId="Equation.3">
                  <p:embed/>
                </p:oleObj>
              </mc:Choice>
              <mc:Fallback>
                <p:oleObj name="Формула" r:id="rId3" imgW="13204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857364"/>
                        <a:ext cx="2322818" cy="737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2857496"/>
          <a:ext cx="5072099" cy="81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Формула" r:id="rId5" imgW="2755800" imgH="444240" progId="Equation.3">
                  <p:embed/>
                </p:oleObj>
              </mc:Choice>
              <mc:Fallback>
                <p:oleObj name="Формула" r:id="rId5" imgW="275580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857496"/>
                        <a:ext cx="5072099" cy="81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57223" y="5341652"/>
          <a:ext cx="2645248" cy="873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Формула" r:id="rId7" imgW="1346040" imgH="444240" progId="Equation.3">
                  <p:embed/>
                </p:oleObj>
              </mc:Choice>
              <mc:Fallback>
                <p:oleObj name="Формула" r:id="rId7" imgW="134604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3" y="5341652"/>
                        <a:ext cx="2645248" cy="873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№2. Найти все значения параметра а, при которых решением неравенства будет объединение двух непересекающихся интервалов   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1. Разложим на множители числитель и знаменатель: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400" dirty="0" smtClean="0"/>
              <a:t>Тогда наше неравенство принимает вид: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 Решим его при различных значениях параметра а.</a:t>
            </a:r>
          </a:p>
          <a:p>
            <a:pPr>
              <a:buNone/>
            </a:pPr>
            <a:r>
              <a:rPr lang="ru-RU" sz="2400" dirty="0" smtClean="0"/>
              <a:t>1.Если а</a:t>
            </a:r>
            <a:r>
              <a:rPr lang="en-US" sz="2400" dirty="0" smtClean="0"/>
              <a:t>&lt;-3</a:t>
            </a:r>
            <a:r>
              <a:rPr lang="ru-RU" sz="2400" dirty="0" smtClean="0"/>
              <a:t>: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 То решением неравенства будет: </a:t>
            </a:r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1571612"/>
          <a:ext cx="2645248" cy="873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Формула" r:id="rId3" imgW="1346040" imgH="444240" progId="Equation.3">
                  <p:embed/>
                </p:oleObj>
              </mc:Choice>
              <mc:Fallback>
                <p:oleObj name="Формула" r:id="rId3" imgW="13460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571612"/>
                        <a:ext cx="2645248" cy="873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11175" y="3071813"/>
          <a:ext cx="3810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Формула" r:id="rId5" imgW="2031840" imgH="228600" progId="Equation.3">
                  <p:embed/>
                </p:oleObj>
              </mc:Choice>
              <mc:Fallback>
                <p:oleObj name="Формула" r:id="rId5" imgW="2031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071813"/>
                        <a:ext cx="38100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534988" y="3571875"/>
          <a:ext cx="3762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Формула" r:id="rId7" imgW="2006280" imgH="228600" progId="Equation.3">
                  <p:embed/>
                </p:oleObj>
              </mc:Choice>
              <mc:Fallback>
                <p:oleObj name="Формула" r:id="rId7" imgW="2006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71875"/>
                        <a:ext cx="37623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8"/>
          <p:cNvGraphicFramePr>
            <a:graphicFrameLocks noChangeAspect="1"/>
          </p:cNvGraphicFramePr>
          <p:nvPr/>
        </p:nvGraphicFramePr>
        <p:xfrm>
          <a:off x="6000760" y="3857628"/>
          <a:ext cx="2300287" cy="86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Формула" r:id="rId9" imgW="1117440" imgH="419040" progId="Equation.3">
                  <p:embed/>
                </p:oleObj>
              </mc:Choice>
              <mc:Fallback>
                <p:oleObj name="Формула" r:id="rId9" imgW="111744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3857628"/>
                        <a:ext cx="2300287" cy="86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Группа 33"/>
          <p:cNvGrpSpPr/>
          <p:nvPr/>
        </p:nvGrpSpPr>
        <p:grpSpPr>
          <a:xfrm>
            <a:off x="1428728" y="5286388"/>
            <a:ext cx="5857916" cy="797960"/>
            <a:chOff x="1428728" y="5286388"/>
            <a:chExt cx="5857916" cy="797960"/>
          </a:xfrm>
        </p:grpSpPr>
        <p:grpSp>
          <p:nvGrpSpPr>
            <p:cNvPr id="10" name="Группа 7"/>
            <p:cNvGrpSpPr/>
            <p:nvPr/>
          </p:nvGrpSpPr>
          <p:grpSpPr>
            <a:xfrm>
              <a:off x="1428728" y="5286388"/>
              <a:ext cx="5857916" cy="797960"/>
              <a:chOff x="3143240" y="5214950"/>
              <a:chExt cx="5857916" cy="797960"/>
            </a:xfrm>
          </p:grpSpPr>
          <p:grpSp>
            <p:nvGrpSpPr>
              <p:cNvPr id="11" name="Группа 76"/>
              <p:cNvGrpSpPr/>
              <p:nvPr/>
            </p:nvGrpSpPr>
            <p:grpSpPr>
              <a:xfrm>
                <a:off x="3143240" y="5214950"/>
                <a:ext cx="5857916" cy="797960"/>
                <a:chOff x="2928926" y="4857760"/>
                <a:chExt cx="5857916" cy="797960"/>
              </a:xfrm>
            </p:grpSpPr>
            <p:sp>
              <p:nvSpPr>
                <p:cNvPr id="13" name="Овал 12"/>
                <p:cNvSpPr/>
                <p:nvPr/>
              </p:nvSpPr>
              <p:spPr>
                <a:xfrm>
                  <a:off x="5786446" y="5143512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Овал 13"/>
                <p:cNvSpPr/>
                <p:nvPr/>
              </p:nvSpPr>
              <p:spPr>
                <a:xfrm>
                  <a:off x="7143768" y="5143512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Блок-схема: узел 14"/>
                <p:cNvSpPr/>
                <p:nvPr/>
              </p:nvSpPr>
              <p:spPr>
                <a:xfrm>
                  <a:off x="4643438" y="5143512"/>
                  <a:ext cx="142876" cy="142876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>
                  <a:off x="4714876" y="4857760"/>
                  <a:ext cx="1143008" cy="500066"/>
                </a:xfrm>
                <a:prstGeom prst="arc">
                  <a:avLst>
                    <a:gd name="adj1" fmla="val 10601391"/>
                    <a:gd name="adj2" fmla="val 43698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7" name="Группа 75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18" name="Группа 74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grpSp>
                  <p:nvGrpSpPr>
                    <p:cNvPr id="20" name="Группа 67"/>
                    <p:cNvGrpSpPr/>
                    <p:nvPr/>
                  </p:nvGrpSpPr>
                  <p:grpSpPr>
                    <a:xfrm>
                      <a:off x="2928926" y="4857760"/>
                      <a:ext cx="5857916" cy="797960"/>
                      <a:chOff x="2928926" y="4857760"/>
                      <a:chExt cx="5857916" cy="797960"/>
                    </a:xfrm>
                  </p:grpSpPr>
                  <p:cxnSp>
                    <p:nvCxnSpPr>
                      <p:cNvPr id="22" name="Прямая соединительная линия 21"/>
                      <p:cNvCxnSpPr/>
                      <p:nvPr/>
                    </p:nvCxnSpPr>
                    <p:spPr>
                      <a:xfrm>
                        <a:off x="3929058" y="5214950"/>
                        <a:ext cx="4357718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3" name="Дуга 22"/>
                      <p:cNvSpPr/>
                      <p:nvPr/>
                    </p:nvSpPr>
                    <p:spPr>
                      <a:xfrm>
                        <a:off x="2928926" y="4929198"/>
                        <a:ext cx="1785950" cy="285752"/>
                      </a:xfrm>
                      <a:prstGeom prst="arc">
                        <a:avLst>
                          <a:gd name="adj1" fmla="val 16760002"/>
                          <a:gd name="adj2" fmla="val 0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4" name="Дуга 23"/>
                      <p:cNvSpPr/>
                      <p:nvPr/>
                    </p:nvSpPr>
                    <p:spPr>
                      <a:xfrm>
                        <a:off x="5857884" y="4857760"/>
                        <a:ext cx="1357322" cy="500066"/>
                      </a:xfrm>
                      <a:prstGeom prst="arc">
                        <a:avLst>
                          <a:gd name="adj1" fmla="val 10601391"/>
                          <a:gd name="adj2" fmla="val 43698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5" name="Дуга 24"/>
                      <p:cNvSpPr/>
                      <p:nvPr/>
                    </p:nvSpPr>
                    <p:spPr>
                      <a:xfrm>
                        <a:off x="7143768" y="4929198"/>
                        <a:ext cx="1643074" cy="428628"/>
                      </a:xfrm>
                      <a:prstGeom prst="arc">
                        <a:avLst>
                          <a:gd name="adj1" fmla="val 11084928"/>
                          <a:gd name="adj2" fmla="val 19511031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6" name="TextBox 25"/>
                      <p:cNvSpPr txBox="1"/>
                      <p:nvPr/>
                    </p:nvSpPr>
                    <p:spPr>
                      <a:xfrm>
                        <a:off x="5715008" y="5286388"/>
                        <a:ext cx="37221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ru-RU" dirty="0" smtClean="0"/>
                          <a:t>-3</a:t>
                        </a:r>
                        <a:endParaRPr lang="ru-RU" dirty="0"/>
                      </a:p>
                    </p:txBody>
                  </p:sp>
                  <p:sp>
                    <p:nvSpPr>
                      <p:cNvPr id="27" name="TextBox 26"/>
                      <p:cNvSpPr txBox="1"/>
                      <p:nvPr/>
                    </p:nvSpPr>
                    <p:spPr>
                      <a:xfrm>
                        <a:off x="7143768" y="5286388"/>
                        <a:ext cx="35719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ru-RU" dirty="0" smtClean="0"/>
                          <a:t>6</a:t>
                        </a:r>
                        <a:endParaRPr lang="ru-RU" dirty="0"/>
                      </a:p>
                    </p:txBody>
                  </p:sp>
                  <p:cxnSp>
                    <p:nvCxnSpPr>
                      <p:cNvPr id="28" name="Прямая соединительная линия 27"/>
                      <p:cNvCxnSpPr/>
                      <p:nvPr/>
                    </p:nvCxnSpPr>
                    <p:spPr>
                      <a:xfrm>
                        <a:off x="5214942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Прямая соединительная линия 28"/>
                      <p:cNvCxnSpPr/>
                      <p:nvPr/>
                    </p:nvCxnSpPr>
                    <p:spPr>
                      <a:xfrm>
                        <a:off x="6429388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Прямая соединительная линия 29"/>
                      <p:cNvCxnSpPr/>
                      <p:nvPr/>
                    </p:nvCxnSpPr>
                    <p:spPr>
                      <a:xfrm>
                        <a:off x="7786710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Прямая соединительная линия 30"/>
                      <p:cNvCxnSpPr/>
                      <p:nvPr/>
                    </p:nvCxnSpPr>
                    <p:spPr>
                      <a:xfrm rot="5400000">
                        <a:off x="7786710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>
                      <a:off x="414337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572000" y="5286388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/>
                      <a:t>а</a:t>
                    </a:r>
                  </a:p>
                </p:txBody>
              </p:sp>
            </p:grpSp>
          </p:grp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4357686" y="542926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3714744" y="5500702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5000628" y="6215081"/>
          <a:ext cx="857256" cy="37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Формула" r:id="rId11" imgW="469800" imgH="203040" progId="Equation.3">
                  <p:embed/>
                </p:oleObj>
              </mc:Choice>
              <mc:Fallback>
                <p:oleObj name="Формула" r:id="rId11" imgW="4698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6215081"/>
                        <a:ext cx="857256" cy="370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329642" cy="642942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/>
              <a:t>№2 (Продолжение).</a:t>
            </a:r>
            <a:endParaRPr lang="ru-RU" sz="2400" dirty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2. Если а=-3: 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То решением неравенства будет:</a:t>
            </a:r>
          </a:p>
          <a:p>
            <a:pPr marL="514350" indent="-514350">
              <a:buNone/>
            </a:pPr>
            <a:r>
              <a:rPr lang="ru-RU" sz="2800" dirty="0" smtClean="0"/>
              <a:t>3. </a:t>
            </a:r>
            <a:r>
              <a:rPr lang="ru-RU" sz="2400" dirty="0" smtClean="0"/>
              <a:t>Если -3</a:t>
            </a:r>
            <a:r>
              <a:rPr lang="en-US" sz="2400" dirty="0" smtClean="0"/>
              <a:t>&lt;a&lt;</a:t>
            </a:r>
            <a:r>
              <a:rPr lang="ru-RU" sz="2400" dirty="0" smtClean="0"/>
              <a:t>6:</a:t>
            </a:r>
            <a:endParaRPr lang="ru-RU" sz="2400" dirty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400" dirty="0" smtClean="0"/>
              <a:t>То решением неравенства будет:</a:t>
            </a:r>
          </a:p>
          <a:p>
            <a:pPr marL="514350" indent="-514350">
              <a:buNone/>
            </a:pPr>
            <a:r>
              <a:rPr lang="ru-RU" sz="2400" dirty="0" smtClean="0"/>
              <a:t>4. Если а=6:</a:t>
            </a:r>
          </a:p>
          <a:p>
            <a:pPr marL="514350" indent="-514350">
              <a:buNone/>
            </a:pPr>
            <a:endParaRPr lang="ru-RU" sz="2400" dirty="0"/>
          </a:p>
          <a:p>
            <a:pPr marL="514350" indent="-514350">
              <a:buNone/>
            </a:pPr>
            <a:r>
              <a:rPr lang="ru-RU" sz="2400" dirty="0" smtClean="0"/>
              <a:t>То решением неравенства будет:</a:t>
            </a:r>
          </a:p>
          <a:p>
            <a:pPr marL="514350" indent="-514350">
              <a:buNone/>
            </a:pPr>
            <a:r>
              <a:rPr lang="ru-RU" sz="2400" dirty="0" smtClean="0"/>
              <a:t>5. Если а</a:t>
            </a:r>
            <a:r>
              <a:rPr lang="en-US" sz="2400" dirty="0" smtClean="0"/>
              <a:t>&gt;6: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ru-RU" sz="2400" dirty="0" smtClean="0"/>
              <a:t>То решением неравенства будет:                          Ответ: -3</a:t>
            </a:r>
            <a:r>
              <a:rPr lang="en-US" sz="2400" dirty="0" smtClean="0"/>
              <a:t>&lt;a&lt;6.</a:t>
            </a:r>
            <a:r>
              <a:rPr lang="ru-RU" sz="2400" dirty="0" smtClean="0"/>
              <a:t>   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sz="2800" dirty="0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3357554" y="142852"/>
          <a:ext cx="2000264" cy="74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Формула" r:id="rId3" imgW="1117440" imgH="419040" progId="Equation.3">
                  <p:embed/>
                </p:oleObj>
              </mc:Choice>
              <mc:Fallback>
                <p:oleObj name="Формула" r:id="rId3" imgW="111744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42852"/>
                        <a:ext cx="2000264" cy="749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30"/>
          <p:cNvGrpSpPr/>
          <p:nvPr/>
        </p:nvGrpSpPr>
        <p:grpSpPr>
          <a:xfrm>
            <a:off x="2071670" y="1071546"/>
            <a:ext cx="4714908" cy="797960"/>
            <a:chOff x="4071934" y="4857760"/>
            <a:chExt cx="4714908" cy="797960"/>
          </a:xfrm>
        </p:grpSpPr>
        <p:sp>
          <p:nvSpPr>
            <p:cNvPr id="32" name="Овал 31"/>
            <p:cNvSpPr/>
            <p:nvPr/>
          </p:nvSpPr>
          <p:spPr>
            <a:xfrm>
              <a:off x="5786446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143768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67"/>
            <p:cNvGrpSpPr/>
            <p:nvPr/>
          </p:nvGrpSpPr>
          <p:grpSpPr>
            <a:xfrm>
              <a:off x="4071934" y="4857760"/>
              <a:ext cx="4714908" cy="797960"/>
              <a:chOff x="4071934" y="4857760"/>
              <a:chExt cx="4714908" cy="79796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5000628" y="5214950"/>
                <a:ext cx="32861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Дуга 36"/>
              <p:cNvSpPr/>
              <p:nvPr/>
            </p:nvSpPr>
            <p:spPr>
              <a:xfrm>
                <a:off x="4071934" y="4929198"/>
                <a:ext cx="1785950" cy="285752"/>
              </a:xfrm>
              <a:prstGeom prst="arc">
                <a:avLst>
                  <a:gd name="adj1" fmla="val 16760002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Дуга 37"/>
              <p:cNvSpPr/>
              <p:nvPr/>
            </p:nvSpPr>
            <p:spPr>
              <a:xfrm>
                <a:off x="5857884" y="4857760"/>
                <a:ext cx="1357322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Дуга 38"/>
              <p:cNvSpPr/>
              <p:nvPr/>
            </p:nvSpPr>
            <p:spPr>
              <a:xfrm>
                <a:off x="7143768" y="4929198"/>
                <a:ext cx="1643074" cy="428628"/>
              </a:xfrm>
              <a:prstGeom prst="arc">
                <a:avLst>
                  <a:gd name="adj1" fmla="val 11084928"/>
                  <a:gd name="adj2" fmla="val 1951103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715008" y="5286388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-3</a:t>
                </a:r>
                <a:endParaRPr lang="ru-RU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143768" y="528638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6</a:t>
                </a:r>
                <a:endParaRPr lang="ru-RU" dirty="0"/>
              </a:p>
            </p:txBody>
          </p: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535781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535781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42938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7786710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7786710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Группа 46"/>
          <p:cNvGrpSpPr/>
          <p:nvPr/>
        </p:nvGrpSpPr>
        <p:grpSpPr>
          <a:xfrm>
            <a:off x="1928794" y="2500306"/>
            <a:ext cx="5857916" cy="797960"/>
            <a:chOff x="3143240" y="5214950"/>
            <a:chExt cx="5857916" cy="797960"/>
          </a:xfrm>
        </p:grpSpPr>
        <p:grpSp>
          <p:nvGrpSpPr>
            <p:cNvPr id="18" name="Группа 76"/>
            <p:cNvGrpSpPr/>
            <p:nvPr/>
          </p:nvGrpSpPr>
          <p:grpSpPr>
            <a:xfrm>
              <a:off x="3143240" y="5214950"/>
              <a:ext cx="5857916" cy="797960"/>
              <a:chOff x="2928926" y="4857760"/>
              <a:chExt cx="5857916" cy="797960"/>
            </a:xfrm>
          </p:grpSpPr>
          <p:sp>
            <p:nvSpPr>
              <p:cNvPr id="50" name="Овал 49"/>
              <p:cNvSpPr/>
              <p:nvPr/>
            </p:nvSpPr>
            <p:spPr>
              <a:xfrm>
                <a:off x="5786446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7143768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Блок-схема: узел 51"/>
              <p:cNvSpPr/>
              <p:nvPr/>
            </p:nvSpPr>
            <p:spPr>
              <a:xfrm>
                <a:off x="4643438" y="5143512"/>
                <a:ext cx="142876" cy="142876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Дуга 52"/>
              <p:cNvSpPr/>
              <p:nvPr/>
            </p:nvSpPr>
            <p:spPr>
              <a:xfrm>
                <a:off x="4714876" y="4857760"/>
                <a:ext cx="1143008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1" name="Группа 75"/>
              <p:cNvGrpSpPr/>
              <p:nvPr/>
            </p:nvGrpSpPr>
            <p:grpSpPr>
              <a:xfrm>
                <a:off x="2928926" y="4857760"/>
                <a:ext cx="5857916" cy="797960"/>
                <a:chOff x="2928926" y="4857760"/>
                <a:chExt cx="5857916" cy="797960"/>
              </a:xfrm>
            </p:grpSpPr>
            <p:grpSp>
              <p:nvGrpSpPr>
                <p:cNvPr id="34" name="Группа 74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47" name="Группа 67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cxnSp>
                  <p:nvCxnSpPr>
                    <p:cNvPr id="59" name="Прямая соединительная линия 58"/>
                    <p:cNvCxnSpPr/>
                    <p:nvPr/>
                  </p:nvCxnSpPr>
                  <p:spPr>
                    <a:xfrm>
                      <a:off x="3929058" y="5214950"/>
                      <a:ext cx="4357718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0" name="Дуга 59"/>
                    <p:cNvSpPr/>
                    <p:nvPr/>
                  </p:nvSpPr>
                  <p:spPr>
                    <a:xfrm>
                      <a:off x="2928926" y="4929198"/>
                      <a:ext cx="1785950" cy="285752"/>
                    </a:xfrm>
                    <a:prstGeom prst="arc">
                      <a:avLst>
                        <a:gd name="adj1" fmla="val 16760002"/>
                        <a:gd name="adj2" fmla="val 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1" name="Дуга 60"/>
                    <p:cNvSpPr/>
                    <p:nvPr/>
                  </p:nvSpPr>
                  <p:spPr>
                    <a:xfrm>
                      <a:off x="5857884" y="4857760"/>
                      <a:ext cx="1357322" cy="500066"/>
                    </a:xfrm>
                    <a:prstGeom prst="arc">
                      <a:avLst>
                        <a:gd name="adj1" fmla="val 10601391"/>
                        <a:gd name="adj2" fmla="val 4369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2" name="Дуга 61"/>
                    <p:cNvSpPr/>
                    <p:nvPr/>
                  </p:nvSpPr>
                  <p:spPr>
                    <a:xfrm>
                      <a:off x="7143768" y="4929198"/>
                      <a:ext cx="1643074" cy="428628"/>
                    </a:xfrm>
                    <a:prstGeom prst="arc">
                      <a:avLst>
                        <a:gd name="adj1" fmla="val 11084928"/>
                        <a:gd name="adj2" fmla="val 19511031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3" name="TextBox 62"/>
                    <p:cNvSpPr txBox="1"/>
                    <p:nvPr/>
                  </p:nvSpPr>
                  <p:spPr>
                    <a:xfrm>
                      <a:off x="5715008" y="5286388"/>
                      <a:ext cx="29527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dirty="0"/>
                        <a:t>а</a:t>
                      </a:r>
                    </a:p>
                  </p:txBody>
                </p:sp>
                <p:sp>
                  <p:nvSpPr>
                    <p:cNvPr id="64" name="TextBox 63"/>
                    <p:cNvSpPr txBox="1"/>
                    <p:nvPr/>
                  </p:nvSpPr>
                  <p:spPr>
                    <a:xfrm>
                      <a:off x="7143768" y="5286388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p:txBody>
                </p:sp>
                <p:cxnSp>
                  <p:nvCxnSpPr>
                    <p:cNvPr id="65" name="Прямая соединительная линия 64"/>
                    <p:cNvCxnSpPr/>
                    <p:nvPr/>
                  </p:nvCxnSpPr>
                  <p:spPr>
                    <a:xfrm>
                      <a:off x="521494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Прямая соединительная линия 65"/>
                    <p:cNvCxnSpPr/>
                    <p:nvPr/>
                  </p:nvCxnSpPr>
                  <p:spPr>
                    <a:xfrm>
                      <a:off x="6429388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Прямая соединительная линия 66"/>
                    <p:cNvCxnSpPr/>
                    <p:nvPr/>
                  </p:nvCxnSpPr>
                  <p:spPr>
                    <a:xfrm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единительная линия 67"/>
                    <p:cNvCxnSpPr/>
                    <p:nvPr/>
                  </p:nvCxnSpPr>
                  <p:spPr>
                    <a:xfrm rot="5400000"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8" name="Прямая соединительная линия 57"/>
                  <p:cNvCxnSpPr/>
                  <p:nvPr/>
                </p:nvCxnSpPr>
                <p:spPr>
                  <a:xfrm>
                    <a:off x="4143372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6" name="TextBox 55"/>
                <p:cNvSpPr txBox="1"/>
                <p:nvPr/>
              </p:nvSpPr>
              <p:spPr>
                <a:xfrm>
                  <a:off x="4572000" y="5286388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-3</a:t>
                  </a:r>
                  <a:endParaRPr lang="ru-RU" dirty="0"/>
                </a:p>
              </p:txBody>
            </p:sp>
          </p:grpSp>
        </p:grp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4357686" y="5429264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>
          <a:off x="4929190" y="3500438"/>
          <a:ext cx="21431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Формула" r:id="rId5" imgW="952200" imgH="203040" progId="Equation.3">
                  <p:embed/>
                </p:oleObj>
              </mc:Choice>
              <mc:Fallback>
                <p:oleObj name="Формула" r:id="rId5" imgW="9522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3500438"/>
                        <a:ext cx="214312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000628" y="2071678"/>
          <a:ext cx="8143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Формула" r:id="rId7" imgW="444240" imgH="203040" progId="Equation.3">
                  <p:embed/>
                </p:oleObj>
              </mc:Choice>
              <mc:Fallback>
                <p:oleObj name="Формула" r:id="rId7" imgW="4442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071678"/>
                        <a:ext cx="814387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" name="Группа 30"/>
          <p:cNvGrpSpPr/>
          <p:nvPr/>
        </p:nvGrpSpPr>
        <p:grpSpPr>
          <a:xfrm>
            <a:off x="1857356" y="3857628"/>
            <a:ext cx="4714908" cy="797960"/>
            <a:chOff x="4071934" y="4857760"/>
            <a:chExt cx="4714908" cy="797960"/>
          </a:xfrm>
        </p:grpSpPr>
        <p:sp>
          <p:nvSpPr>
            <p:cNvPr id="74" name="Овал 73"/>
            <p:cNvSpPr/>
            <p:nvPr/>
          </p:nvSpPr>
          <p:spPr>
            <a:xfrm>
              <a:off x="5786446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768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6" name="Группа 67"/>
            <p:cNvGrpSpPr/>
            <p:nvPr/>
          </p:nvGrpSpPr>
          <p:grpSpPr>
            <a:xfrm>
              <a:off x="4071934" y="4857760"/>
              <a:ext cx="4714908" cy="797960"/>
              <a:chOff x="4071934" y="4857760"/>
              <a:chExt cx="4714908" cy="797960"/>
            </a:xfrm>
          </p:grpSpPr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000628" y="5214950"/>
                <a:ext cx="32861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Дуга 77"/>
              <p:cNvSpPr/>
              <p:nvPr/>
            </p:nvSpPr>
            <p:spPr>
              <a:xfrm>
                <a:off x="4071934" y="4929198"/>
                <a:ext cx="1785950" cy="285752"/>
              </a:xfrm>
              <a:prstGeom prst="arc">
                <a:avLst>
                  <a:gd name="adj1" fmla="val 16760002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Дуга 78"/>
              <p:cNvSpPr/>
              <p:nvPr/>
            </p:nvSpPr>
            <p:spPr>
              <a:xfrm>
                <a:off x="5857884" y="4857760"/>
                <a:ext cx="1357322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Дуга 79"/>
              <p:cNvSpPr/>
              <p:nvPr/>
            </p:nvSpPr>
            <p:spPr>
              <a:xfrm>
                <a:off x="7143768" y="4929198"/>
                <a:ext cx="1643074" cy="428628"/>
              </a:xfrm>
              <a:prstGeom prst="arc">
                <a:avLst>
                  <a:gd name="adj1" fmla="val 11084928"/>
                  <a:gd name="adj2" fmla="val 1951103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715008" y="5286388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-3</a:t>
                </a:r>
                <a:endParaRPr lang="ru-RU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143768" y="528638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6</a:t>
                </a:r>
                <a:endParaRPr lang="ru-RU" dirty="0"/>
              </a:p>
            </p:txBody>
          </p: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535781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5400000">
                <a:off x="535781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642938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7786710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5400000">
                <a:off x="7786710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88" name="Объект 87"/>
          <p:cNvGraphicFramePr>
            <a:graphicFrameLocks noChangeAspect="1"/>
          </p:cNvGraphicFramePr>
          <p:nvPr/>
        </p:nvGraphicFramePr>
        <p:xfrm>
          <a:off x="4929190" y="4786322"/>
          <a:ext cx="808140" cy="349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Формула" r:id="rId9" imgW="469800" imgH="203040" progId="Equation.3">
                  <p:embed/>
                </p:oleObj>
              </mc:Choice>
              <mc:Fallback>
                <p:oleObj name="Формула" r:id="rId9" imgW="4698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786322"/>
                        <a:ext cx="808140" cy="3494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Группа 115"/>
          <p:cNvGrpSpPr/>
          <p:nvPr/>
        </p:nvGrpSpPr>
        <p:grpSpPr>
          <a:xfrm>
            <a:off x="2000232" y="5143512"/>
            <a:ext cx="5857916" cy="797960"/>
            <a:chOff x="2000232" y="5143512"/>
            <a:chExt cx="5857916" cy="797960"/>
          </a:xfrm>
        </p:grpSpPr>
        <p:grpSp>
          <p:nvGrpSpPr>
            <p:cNvPr id="90" name="Группа 46"/>
            <p:cNvGrpSpPr/>
            <p:nvPr/>
          </p:nvGrpSpPr>
          <p:grpSpPr>
            <a:xfrm>
              <a:off x="2000232" y="5143512"/>
              <a:ext cx="5857916" cy="797960"/>
              <a:chOff x="3143240" y="5214950"/>
              <a:chExt cx="5857916" cy="797960"/>
            </a:xfrm>
          </p:grpSpPr>
          <p:grpSp>
            <p:nvGrpSpPr>
              <p:cNvPr id="92" name="Группа 76"/>
              <p:cNvGrpSpPr/>
              <p:nvPr/>
            </p:nvGrpSpPr>
            <p:grpSpPr>
              <a:xfrm>
                <a:off x="3143240" y="5214950"/>
                <a:ext cx="5857916" cy="797960"/>
                <a:chOff x="2928926" y="4857760"/>
                <a:chExt cx="5857916" cy="797960"/>
              </a:xfrm>
            </p:grpSpPr>
            <p:sp>
              <p:nvSpPr>
                <p:cNvPr id="94" name="Овал 93"/>
                <p:cNvSpPr/>
                <p:nvPr/>
              </p:nvSpPr>
              <p:spPr>
                <a:xfrm>
                  <a:off x="5786446" y="5143512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Овал 94"/>
                <p:cNvSpPr/>
                <p:nvPr/>
              </p:nvSpPr>
              <p:spPr>
                <a:xfrm>
                  <a:off x="7143768" y="5143512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Блок-схема: узел 95"/>
                <p:cNvSpPr/>
                <p:nvPr/>
              </p:nvSpPr>
              <p:spPr>
                <a:xfrm>
                  <a:off x="4643438" y="5143512"/>
                  <a:ext cx="142876" cy="142876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7" name="Дуга 96"/>
                <p:cNvSpPr/>
                <p:nvPr/>
              </p:nvSpPr>
              <p:spPr>
                <a:xfrm>
                  <a:off x="4714876" y="4857760"/>
                  <a:ext cx="1143008" cy="500066"/>
                </a:xfrm>
                <a:prstGeom prst="arc">
                  <a:avLst>
                    <a:gd name="adj1" fmla="val 10601391"/>
                    <a:gd name="adj2" fmla="val 43698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98" name="Группа 75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99" name="Группа 74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grpSp>
                  <p:nvGrpSpPr>
                    <p:cNvPr id="101" name="Группа 67"/>
                    <p:cNvGrpSpPr/>
                    <p:nvPr/>
                  </p:nvGrpSpPr>
                  <p:grpSpPr>
                    <a:xfrm>
                      <a:off x="2928926" y="4857760"/>
                      <a:ext cx="5857916" cy="797960"/>
                      <a:chOff x="2928926" y="4857760"/>
                      <a:chExt cx="5857916" cy="797960"/>
                    </a:xfrm>
                  </p:grpSpPr>
                  <p:cxnSp>
                    <p:nvCxnSpPr>
                      <p:cNvPr id="103" name="Прямая соединительная линия 102"/>
                      <p:cNvCxnSpPr/>
                      <p:nvPr/>
                    </p:nvCxnSpPr>
                    <p:spPr>
                      <a:xfrm>
                        <a:off x="3929058" y="5214950"/>
                        <a:ext cx="4357718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4" name="Дуга 103"/>
                      <p:cNvSpPr/>
                      <p:nvPr/>
                    </p:nvSpPr>
                    <p:spPr>
                      <a:xfrm>
                        <a:off x="2928926" y="4929198"/>
                        <a:ext cx="1785950" cy="285752"/>
                      </a:xfrm>
                      <a:prstGeom prst="arc">
                        <a:avLst>
                          <a:gd name="adj1" fmla="val 16760002"/>
                          <a:gd name="adj2" fmla="val 0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5" name="Дуга 104"/>
                      <p:cNvSpPr/>
                      <p:nvPr/>
                    </p:nvSpPr>
                    <p:spPr>
                      <a:xfrm>
                        <a:off x="5857884" y="4857760"/>
                        <a:ext cx="1357322" cy="500066"/>
                      </a:xfrm>
                      <a:prstGeom prst="arc">
                        <a:avLst>
                          <a:gd name="adj1" fmla="val 10601391"/>
                          <a:gd name="adj2" fmla="val 43698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6" name="Дуга 105"/>
                      <p:cNvSpPr/>
                      <p:nvPr/>
                    </p:nvSpPr>
                    <p:spPr>
                      <a:xfrm>
                        <a:off x="7143768" y="4929198"/>
                        <a:ext cx="1643074" cy="428628"/>
                      </a:xfrm>
                      <a:prstGeom prst="arc">
                        <a:avLst>
                          <a:gd name="adj1" fmla="val 11084928"/>
                          <a:gd name="adj2" fmla="val 19511031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7" name="TextBox 106"/>
                      <p:cNvSpPr txBox="1"/>
                      <p:nvPr/>
                    </p:nvSpPr>
                    <p:spPr>
                      <a:xfrm>
                        <a:off x="5715008" y="5286388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6</a:t>
                        </a:r>
                        <a:endParaRPr lang="ru-RU" dirty="0"/>
                      </a:p>
                    </p:txBody>
                  </p:sp>
                  <p:sp>
                    <p:nvSpPr>
                      <p:cNvPr id="108" name="TextBox 107"/>
                      <p:cNvSpPr txBox="1"/>
                      <p:nvPr/>
                    </p:nvSpPr>
                    <p:spPr>
                      <a:xfrm>
                        <a:off x="7143768" y="5286388"/>
                        <a:ext cx="35719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a</a:t>
                        </a:r>
                        <a:endParaRPr lang="ru-RU" dirty="0"/>
                      </a:p>
                    </p:txBody>
                  </p:sp>
                  <p:cxnSp>
                    <p:nvCxnSpPr>
                      <p:cNvPr id="109" name="Прямая соединительная линия 108"/>
                      <p:cNvCxnSpPr/>
                      <p:nvPr/>
                    </p:nvCxnSpPr>
                    <p:spPr>
                      <a:xfrm>
                        <a:off x="5214942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0" name="Прямая соединительная линия 109"/>
                      <p:cNvCxnSpPr/>
                      <p:nvPr/>
                    </p:nvCxnSpPr>
                    <p:spPr>
                      <a:xfrm>
                        <a:off x="6429388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1" name="Прямая соединительная линия 110"/>
                      <p:cNvCxnSpPr/>
                      <p:nvPr/>
                    </p:nvCxnSpPr>
                    <p:spPr>
                      <a:xfrm>
                        <a:off x="7786710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2" name="Прямая соединительная линия 111"/>
                      <p:cNvCxnSpPr/>
                      <p:nvPr/>
                    </p:nvCxnSpPr>
                    <p:spPr>
                      <a:xfrm rot="5400000">
                        <a:off x="7786710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02" name="Прямая соединительная линия 101"/>
                    <p:cNvCxnSpPr/>
                    <p:nvPr/>
                  </p:nvCxnSpPr>
                  <p:spPr>
                    <a:xfrm>
                      <a:off x="414337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572000" y="5286388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-</a:t>
                    </a:r>
                    <a:r>
                      <a:rPr lang="en-US" dirty="0" smtClean="0"/>
                      <a:t>3</a:t>
                    </a:r>
                    <a:endParaRPr lang="ru-RU" dirty="0"/>
                  </a:p>
                </p:txBody>
              </p:sp>
            </p:grpSp>
          </p:grpSp>
          <p:cxnSp>
            <p:nvCxnSpPr>
              <p:cNvPr id="93" name="Прямая соединительная линия 92"/>
              <p:cNvCxnSpPr/>
              <p:nvPr/>
            </p:nvCxnSpPr>
            <p:spPr>
              <a:xfrm rot="5400000">
                <a:off x="4357686" y="542926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Прямая соединительная линия 113"/>
            <p:cNvCxnSpPr/>
            <p:nvPr/>
          </p:nvCxnSpPr>
          <p:spPr>
            <a:xfrm rot="5400000">
              <a:off x="5500694" y="5357826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7" name="Объект 116"/>
          <p:cNvGraphicFramePr>
            <a:graphicFrameLocks noChangeAspect="1"/>
          </p:cNvGraphicFramePr>
          <p:nvPr/>
        </p:nvGraphicFramePr>
        <p:xfrm>
          <a:off x="4857752" y="6191913"/>
          <a:ext cx="785818" cy="3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Формула" r:id="rId11" imgW="469800" imgH="203040" progId="Equation.3">
                  <p:embed/>
                </p:oleObj>
              </mc:Choice>
              <mc:Fallback>
                <p:oleObj name="Формула" r:id="rId11" imgW="4698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6191913"/>
                        <a:ext cx="785818" cy="3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/>
              <a:t>Разложение на множители квадратного трехчлена                         имеет вид:</a:t>
            </a:r>
          </a:p>
          <a:p>
            <a:pPr marL="514350" indent="-514350">
              <a:buNone/>
            </a:pPr>
            <a:r>
              <a:rPr lang="ru-RU" sz="2800" dirty="0" smtClean="0"/>
              <a:t>А) </a:t>
            </a:r>
          </a:p>
          <a:p>
            <a:pPr marL="514350" indent="-514350">
              <a:buNone/>
            </a:pPr>
            <a:r>
              <a:rPr lang="ru-RU" sz="2800" dirty="0" smtClean="0"/>
              <a:t>Б) </a:t>
            </a:r>
          </a:p>
          <a:p>
            <a:pPr marL="514350" indent="-514350">
              <a:buNone/>
            </a:pPr>
            <a:r>
              <a:rPr lang="ru-RU" sz="2800" dirty="0" smtClean="0"/>
              <a:t>В)</a:t>
            </a:r>
          </a:p>
          <a:p>
            <a:pPr marL="514350" indent="-514350">
              <a:buNone/>
            </a:pPr>
            <a:r>
              <a:rPr lang="ru-RU" sz="2800" dirty="0" smtClean="0"/>
              <a:t>2. Корнями уравнения                                являются:</a:t>
            </a:r>
          </a:p>
          <a:p>
            <a:pPr marL="514350" indent="-514350">
              <a:buNone/>
            </a:pPr>
            <a:r>
              <a:rPr lang="ru-RU" sz="2800" dirty="0" smtClean="0"/>
              <a:t>А) 2 и 10;</a:t>
            </a:r>
          </a:p>
          <a:p>
            <a:pPr marL="514350" indent="-514350">
              <a:buNone/>
            </a:pPr>
            <a:r>
              <a:rPr lang="ru-RU" sz="2800" dirty="0" smtClean="0"/>
              <a:t>Б) 2 и -10;</a:t>
            </a:r>
          </a:p>
          <a:p>
            <a:pPr marL="514350" indent="-514350">
              <a:buNone/>
            </a:pPr>
            <a:r>
              <a:rPr lang="ru-RU" sz="2800" dirty="0" smtClean="0"/>
              <a:t>В)-2 и 10;</a:t>
            </a:r>
          </a:p>
          <a:p>
            <a:pPr marL="514350" indent="-514350">
              <a:buNone/>
            </a:pPr>
            <a:r>
              <a:rPr lang="ru-RU" sz="2800" dirty="0" smtClean="0"/>
              <a:t>Г) -2 и -10.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14612" y="1500174"/>
          <a:ext cx="1741301" cy="515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Формула" r:id="rId3" imgW="685800" imgH="203040" progId="Equation.3">
                  <p:embed/>
                </p:oleObj>
              </mc:Choice>
              <mc:Fallback>
                <p:oleObj name="Формула" r:id="rId3" imgW="685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500174"/>
                        <a:ext cx="1741301" cy="5159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2071678"/>
          <a:ext cx="1857388" cy="43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Формула" r:id="rId5" imgW="863280" imgH="203040" progId="Equation.3">
                  <p:embed/>
                </p:oleObj>
              </mc:Choice>
              <mc:Fallback>
                <p:oleObj name="Формула" r:id="rId5" imgW="863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071678"/>
                        <a:ext cx="1857388" cy="437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2500306"/>
          <a:ext cx="10287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Формула" r:id="rId7" imgW="520560" imgH="241200" progId="Equation.3">
                  <p:embed/>
                </p:oleObj>
              </mc:Choice>
              <mc:Fallback>
                <p:oleObj name="Формула" r:id="rId7" imgW="5205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500306"/>
                        <a:ext cx="10287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000100" y="3071810"/>
          <a:ext cx="10033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9" imgW="507960" imgH="241200" progId="Equation.3">
                  <p:embed/>
                </p:oleObj>
              </mc:Choice>
              <mc:Fallback>
                <p:oleObj name="Формула" r:id="rId9" imgW="5079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3071810"/>
                        <a:ext cx="10033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000496" y="3643314"/>
          <a:ext cx="24034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Формула" r:id="rId11" imgW="1117440" imgH="203040" progId="Equation.3">
                  <p:embed/>
                </p:oleObj>
              </mc:Choice>
              <mc:Fallback>
                <p:oleObj name="Формула" r:id="rId11" imgW="11174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3643314"/>
                        <a:ext cx="240347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/>
              <a:t>3. Изображение на координатной прямой корней уравнения</a:t>
            </a:r>
          </a:p>
          <a:p>
            <a:pPr marL="514350" indent="-514350">
              <a:buNone/>
            </a:pPr>
            <a:r>
              <a:rPr lang="ru-RU" sz="2800" dirty="0" smtClean="0"/>
              <a:t>А) </a:t>
            </a:r>
          </a:p>
          <a:p>
            <a:pPr marL="514350" indent="-514350">
              <a:buNone/>
            </a:pPr>
            <a:r>
              <a:rPr lang="ru-RU" sz="2800" dirty="0" smtClean="0"/>
              <a:t>Б) </a:t>
            </a:r>
          </a:p>
          <a:p>
            <a:pPr marL="514350" indent="-514350">
              <a:buNone/>
            </a:pPr>
            <a:r>
              <a:rPr lang="ru-RU" sz="2800" dirty="0" smtClean="0"/>
              <a:t>В)</a:t>
            </a:r>
          </a:p>
          <a:p>
            <a:pPr marL="514350" indent="-514350">
              <a:buNone/>
            </a:pPr>
            <a:r>
              <a:rPr lang="ru-RU" sz="2800" dirty="0"/>
              <a:t>4</a:t>
            </a:r>
            <a:r>
              <a:rPr lang="ru-RU" sz="2800" dirty="0" smtClean="0"/>
              <a:t>. Решением неравенства                               будет:</a:t>
            </a:r>
          </a:p>
          <a:p>
            <a:pPr marL="514350" indent="-514350">
              <a:buNone/>
            </a:pPr>
            <a:r>
              <a:rPr lang="ru-RU" sz="2800" dirty="0" smtClean="0"/>
              <a:t>А)            ;</a:t>
            </a:r>
          </a:p>
          <a:p>
            <a:pPr marL="514350" indent="-514350">
              <a:buNone/>
            </a:pPr>
            <a:r>
              <a:rPr lang="ru-RU" sz="2800" dirty="0" smtClean="0"/>
              <a:t>Б)                               ;</a:t>
            </a:r>
          </a:p>
          <a:p>
            <a:pPr marL="514350" indent="-514350">
              <a:buNone/>
            </a:pPr>
            <a:r>
              <a:rPr lang="ru-RU" sz="2800" dirty="0" smtClean="0"/>
              <a:t>В)                                ;</a:t>
            </a:r>
            <a:endParaRPr lang="ru-RU" sz="2800" b="1" dirty="0" smtClean="0"/>
          </a:p>
          <a:p>
            <a:pPr marL="514350" indent="-514350">
              <a:buNone/>
            </a:pPr>
            <a:r>
              <a:rPr lang="ru-RU" sz="2800" dirty="0" smtClean="0"/>
              <a:t>Г)                                 . </a:t>
            </a:r>
            <a:endParaRPr lang="ru-RU" sz="2800" dirty="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595813" y="3643313"/>
          <a:ext cx="22129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Формула" r:id="rId3" imgW="1028520" imgH="203040" progId="Equation.3">
                  <p:embed/>
                </p:oleObj>
              </mc:Choice>
              <mc:Fallback>
                <p:oleObj name="Формула" r:id="rId3" imgW="10285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3643313"/>
                        <a:ext cx="221297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6"/>
          <p:cNvGraphicFramePr>
            <a:graphicFrameLocks noChangeAspect="1"/>
          </p:cNvGraphicFramePr>
          <p:nvPr/>
        </p:nvGraphicFramePr>
        <p:xfrm>
          <a:off x="2768600" y="1571625"/>
          <a:ext cx="22939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Формула" r:id="rId5" imgW="1066680" imgH="203040" progId="Equation.3">
                  <p:embed/>
                </p:oleObj>
              </mc:Choice>
              <mc:Fallback>
                <p:oleObj name="Формула" r:id="rId5" imgW="10666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1571625"/>
                        <a:ext cx="229393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1000100" y="2143116"/>
            <a:ext cx="1500198" cy="325354"/>
            <a:chOff x="1000100" y="2143116"/>
            <a:chExt cx="1500198" cy="325354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000100" y="2143116"/>
              <a:ext cx="1500198" cy="142876"/>
              <a:chOff x="1000100" y="2214554"/>
              <a:chExt cx="1500198" cy="14287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000100" y="2285992"/>
                <a:ext cx="150019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1285852" y="2285992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928794" y="2285992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214414" y="2214554"/>
              <a:ext cx="2952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50" dirty="0" smtClean="0"/>
                <a:t>-7</a:t>
              </a:r>
              <a:endParaRPr lang="ru-RU" sz="105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57356" y="2214554"/>
              <a:ext cx="21431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/>
                <a:t>2</a:t>
              </a:r>
              <a:endParaRPr lang="ru-RU" sz="105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000100" y="2643182"/>
            <a:ext cx="1500198" cy="325354"/>
            <a:chOff x="1000100" y="2643182"/>
            <a:chExt cx="1500198" cy="325354"/>
          </a:xfrm>
        </p:grpSpPr>
        <p:grpSp>
          <p:nvGrpSpPr>
            <p:cNvPr id="24" name="Группа 18"/>
            <p:cNvGrpSpPr/>
            <p:nvPr/>
          </p:nvGrpSpPr>
          <p:grpSpPr>
            <a:xfrm>
              <a:off x="1000100" y="2643182"/>
              <a:ext cx="1500198" cy="142876"/>
              <a:chOff x="1000100" y="2214554"/>
              <a:chExt cx="1500198" cy="142876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1000100" y="2285992"/>
                <a:ext cx="150019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1285852" y="2285992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1928794" y="2285992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1214414" y="2714620"/>
              <a:ext cx="2952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50" dirty="0" smtClean="0"/>
                <a:t>-2</a:t>
              </a:r>
              <a:endParaRPr lang="ru-RU" sz="105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57356" y="2714620"/>
              <a:ext cx="21431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/>
                <a:t>7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071538" y="3214686"/>
            <a:ext cx="1500198" cy="325354"/>
            <a:chOff x="1000100" y="2143116"/>
            <a:chExt cx="1500198" cy="325354"/>
          </a:xfrm>
        </p:grpSpPr>
        <p:grpSp>
          <p:nvGrpSpPr>
            <p:cNvPr id="32" name="Группа 18"/>
            <p:cNvGrpSpPr/>
            <p:nvPr/>
          </p:nvGrpSpPr>
          <p:grpSpPr>
            <a:xfrm>
              <a:off x="1000100" y="2143116"/>
              <a:ext cx="1500198" cy="142876"/>
              <a:chOff x="1000100" y="2214554"/>
              <a:chExt cx="1500198" cy="142876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1000100" y="2285992"/>
                <a:ext cx="150019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1285852" y="2285992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1928794" y="2285992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1214414" y="2214554"/>
              <a:ext cx="2952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50" dirty="0" smtClean="0"/>
                <a:t>-7</a:t>
              </a:r>
              <a:endParaRPr lang="ru-RU" sz="105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85918" y="2214554"/>
              <a:ext cx="35719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/>
                <a:t>-2</a:t>
              </a:r>
              <a:endParaRPr lang="ru-RU" sz="1050" dirty="0"/>
            </a:p>
          </p:txBody>
        </p:sp>
      </p:grp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928662" y="4143381"/>
          <a:ext cx="937622" cy="441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Формула" r:id="rId7" imgW="431640" imgH="203040" progId="Equation.3">
                  <p:embed/>
                </p:oleObj>
              </mc:Choice>
              <mc:Fallback>
                <p:oleObj name="Формула" r:id="rId7" imgW="43164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143381"/>
                        <a:ext cx="937622" cy="4412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928661" y="4643446"/>
          <a:ext cx="2477399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Формула" r:id="rId9" imgW="1091880" imgH="203040" progId="Equation.3">
                  <p:embed/>
                </p:oleObj>
              </mc:Choice>
              <mc:Fallback>
                <p:oleObj name="Формула" r:id="rId9" imgW="10918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1" y="4643446"/>
                        <a:ext cx="2477399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914400" y="5143500"/>
          <a:ext cx="25066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Формула" r:id="rId11" imgW="1104840" imgH="203040" progId="Equation.3">
                  <p:embed/>
                </p:oleObj>
              </mc:Choice>
              <mc:Fallback>
                <p:oleObj name="Формула" r:id="rId11" imgW="110484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43500"/>
                        <a:ext cx="250666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928688" y="5643563"/>
          <a:ext cx="24780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Формула" r:id="rId13" imgW="1091880" imgH="203040" progId="Equation.3">
                  <p:embed/>
                </p:oleObj>
              </mc:Choice>
              <mc:Fallback>
                <p:oleObj name="Формула" r:id="rId13" imgW="109188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5643563"/>
                        <a:ext cx="24780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" name="Группа 68"/>
          <p:cNvGrpSpPr/>
          <p:nvPr/>
        </p:nvGrpSpPr>
        <p:grpSpPr>
          <a:xfrm>
            <a:off x="4071934" y="4857760"/>
            <a:ext cx="4714908" cy="797960"/>
            <a:chOff x="4071934" y="4857760"/>
            <a:chExt cx="4714908" cy="797960"/>
          </a:xfrm>
        </p:grpSpPr>
        <p:sp>
          <p:nvSpPr>
            <p:cNvPr id="46" name="Овал 45"/>
            <p:cNvSpPr/>
            <p:nvPr/>
          </p:nvSpPr>
          <p:spPr>
            <a:xfrm>
              <a:off x="5786446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7143768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4071934" y="4857760"/>
              <a:ext cx="4714908" cy="797960"/>
              <a:chOff x="4071934" y="4857760"/>
              <a:chExt cx="4714908" cy="79796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5000628" y="5214950"/>
                <a:ext cx="32861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Дуга 48"/>
              <p:cNvSpPr/>
              <p:nvPr/>
            </p:nvSpPr>
            <p:spPr>
              <a:xfrm>
                <a:off x="4071934" y="4929198"/>
                <a:ext cx="1785950" cy="285752"/>
              </a:xfrm>
              <a:prstGeom prst="arc">
                <a:avLst>
                  <a:gd name="adj1" fmla="val 16760002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Дуга 50"/>
              <p:cNvSpPr/>
              <p:nvPr/>
            </p:nvSpPr>
            <p:spPr>
              <a:xfrm>
                <a:off x="5857884" y="4857760"/>
                <a:ext cx="1357322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Дуга 51"/>
              <p:cNvSpPr/>
              <p:nvPr/>
            </p:nvSpPr>
            <p:spPr>
              <a:xfrm>
                <a:off x="7143768" y="4929198"/>
                <a:ext cx="1643074" cy="428628"/>
              </a:xfrm>
              <a:prstGeom prst="arc">
                <a:avLst>
                  <a:gd name="adj1" fmla="val 11084928"/>
                  <a:gd name="adj2" fmla="val 1951103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715008" y="5286388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143768" y="528638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4</a:t>
                </a:r>
                <a:endParaRPr lang="ru-RU" dirty="0"/>
              </a:p>
            </p:txBody>
          </p: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535781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535781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6429388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7786710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7786710" y="5072074"/>
                <a:ext cx="1428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/>
              <a:t>5. Решением неравенства                                        будет:</a:t>
            </a:r>
          </a:p>
          <a:p>
            <a:pPr marL="514350" indent="-514350">
              <a:buNone/>
            </a:pPr>
            <a:r>
              <a:rPr lang="ru-RU" sz="2800" dirty="0" smtClean="0"/>
              <a:t>А) </a:t>
            </a:r>
          </a:p>
          <a:p>
            <a:pPr marL="514350" indent="-514350">
              <a:buNone/>
            </a:pPr>
            <a:r>
              <a:rPr lang="ru-RU" sz="2800" dirty="0" smtClean="0"/>
              <a:t>Б) </a:t>
            </a:r>
          </a:p>
          <a:p>
            <a:pPr marL="514350" indent="-514350">
              <a:buNone/>
            </a:pPr>
            <a:r>
              <a:rPr lang="ru-RU" sz="2800" dirty="0" smtClean="0"/>
              <a:t>В)</a:t>
            </a:r>
          </a:p>
          <a:p>
            <a:pPr marL="514350" indent="-514350">
              <a:buNone/>
            </a:pPr>
            <a:r>
              <a:rPr lang="ru-RU" sz="2800" dirty="0" smtClean="0"/>
              <a:t>Г)</a:t>
            </a:r>
          </a:p>
          <a:p>
            <a:pPr marL="514350" indent="-514350">
              <a:buNone/>
            </a:pPr>
            <a:endParaRPr lang="ru-RU" sz="2800" dirty="0" smtClean="0"/>
          </a:p>
        </p:txBody>
      </p:sp>
      <p:graphicFrame>
        <p:nvGraphicFramePr>
          <p:cNvPr id="7175" name="Object 6"/>
          <p:cNvGraphicFramePr>
            <a:graphicFrameLocks noChangeAspect="1"/>
          </p:cNvGraphicFramePr>
          <p:nvPr/>
        </p:nvGraphicFramePr>
        <p:xfrm>
          <a:off x="4500562" y="1142984"/>
          <a:ext cx="30861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Формула" r:id="rId3" imgW="1434960" imgH="203040" progId="Equation.3">
                  <p:embed/>
                </p:oleObj>
              </mc:Choice>
              <mc:Fallback>
                <p:oleObj name="Формула" r:id="rId3" imgW="143496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1142984"/>
                        <a:ext cx="3086100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928662" y="2571744"/>
          <a:ext cx="25098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Формула" r:id="rId5" imgW="1155600" imgH="203040" progId="Equation.3">
                  <p:embed/>
                </p:oleObj>
              </mc:Choice>
              <mc:Fallback>
                <p:oleObj name="Формула" r:id="rId5" imgW="115560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571744"/>
                        <a:ext cx="25098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871538" y="3643313"/>
          <a:ext cx="2593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Формула" r:id="rId7" imgW="1143000" imgH="203040" progId="Equation.3">
                  <p:embed/>
                </p:oleObj>
              </mc:Choice>
              <mc:Fallback>
                <p:oleObj name="Формула" r:id="rId7" imgW="114300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3643313"/>
                        <a:ext cx="25939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985838" y="2071688"/>
          <a:ext cx="25352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Формула" r:id="rId9" imgW="1117440" imgH="203040" progId="Equation.3">
                  <p:embed/>
                </p:oleObj>
              </mc:Choice>
              <mc:Fallback>
                <p:oleObj name="Формула" r:id="rId9" imgW="111744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071688"/>
                        <a:ext cx="25352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942975" y="3143251"/>
          <a:ext cx="2486017" cy="428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Формула" r:id="rId11" imgW="1079280" imgH="203040" progId="Equation.3">
                  <p:embed/>
                </p:oleObj>
              </mc:Choice>
              <mc:Fallback>
                <p:oleObj name="Формула" r:id="rId11" imgW="107928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3143251"/>
                        <a:ext cx="2486017" cy="428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Группа 76"/>
          <p:cNvGrpSpPr/>
          <p:nvPr/>
        </p:nvGrpSpPr>
        <p:grpSpPr>
          <a:xfrm>
            <a:off x="2928926" y="4857760"/>
            <a:ext cx="5857916" cy="797960"/>
            <a:chOff x="2928926" y="4857760"/>
            <a:chExt cx="5857916" cy="797960"/>
          </a:xfrm>
        </p:grpSpPr>
        <p:sp>
          <p:nvSpPr>
            <p:cNvPr id="46" name="Овал 45"/>
            <p:cNvSpPr/>
            <p:nvPr/>
          </p:nvSpPr>
          <p:spPr>
            <a:xfrm>
              <a:off x="5786446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7143768" y="514351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Блок-схема: узел 54"/>
            <p:cNvSpPr/>
            <p:nvPr/>
          </p:nvSpPr>
          <p:spPr>
            <a:xfrm>
              <a:off x="4643438" y="5143512"/>
              <a:ext cx="142876" cy="1428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Дуга 56"/>
            <p:cNvSpPr/>
            <p:nvPr/>
          </p:nvSpPr>
          <p:spPr>
            <a:xfrm>
              <a:off x="4714876" y="4857760"/>
              <a:ext cx="1143008" cy="500066"/>
            </a:xfrm>
            <a:prstGeom prst="arc">
              <a:avLst>
                <a:gd name="adj1" fmla="val 10601391"/>
                <a:gd name="adj2" fmla="val 4369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6" name="Группа 75"/>
            <p:cNvGrpSpPr/>
            <p:nvPr/>
          </p:nvGrpSpPr>
          <p:grpSpPr>
            <a:xfrm>
              <a:off x="2928926" y="4857760"/>
              <a:ext cx="5857916" cy="797960"/>
              <a:chOff x="2928926" y="4857760"/>
              <a:chExt cx="5857916" cy="797960"/>
            </a:xfrm>
          </p:grpSpPr>
          <p:grpSp>
            <p:nvGrpSpPr>
              <p:cNvPr id="75" name="Группа 74"/>
              <p:cNvGrpSpPr/>
              <p:nvPr/>
            </p:nvGrpSpPr>
            <p:grpSpPr>
              <a:xfrm>
                <a:off x="2928926" y="4857760"/>
                <a:ext cx="5857916" cy="797960"/>
                <a:chOff x="2928926" y="4857760"/>
                <a:chExt cx="5857916" cy="797960"/>
              </a:xfrm>
            </p:grpSpPr>
            <p:grpSp>
              <p:nvGrpSpPr>
                <p:cNvPr id="12" name="Группа 67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>
                    <a:off x="3929058" y="5214950"/>
                    <a:ext cx="4357718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Дуга 48"/>
                  <p:cNvSpPr/>
                  <p:nvPr/>
                </p:nvSpPr>
                <p:spPr>
                  <a:xfrm>
                    <a:off x="2928926" y="4929198"/>
                    <a:ext cx="1785950" cy="285752"/>
                  </a:xfrm>
                  <a:prstGeom prst="arc">
                    <a:avLst>
                      <a:gd name="adj1" fmla="val 16760002"/>
                      <a:gd name="adj2" fmla="val 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1" name="Дуга 50"/>
                  <p:cNvSpPr/>
                  <p:nvPr/>
                </p:nvSpPr>
                <p:spPr>
                  <a:xfrm>
                    <a:off x="5857884" y="4857760"/>
                    <a:ext cx="1357322" cy="500066"/>
                  </a:xfrm>
                  <a:prstGeom prst="arc">
                    <a:avLst>
                      <a:gd name="adj1" fmla="val 10601391"/>
                      <a:gd name="adj2" fmla="val 43698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2" name="Дуга 51"/>
                  <p:cNvSpPr/>
                  <p:nvPr/>
                </p:nvSpPr>
                <p:spPr>
                  <a:xfrm>
                    <a:off x="7143768" y="4929198"/>
                    <a:ext cx="1643074" cy="428628"/>
                  </a:xfrm>
                  <a:prstGeom prst="arc">
                    <a:avLst>
                      <a:gd name="adj1" fmla="val 11084928"/>
                      <a:gd name="adj2" fmla="val 19511031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5715008" y="5286388"/>
                    <a:ext cx="37221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dirty="0" smtClean="0"/>
                      <a:t>-4</a:t>
                    </a:r>
                    <a:endParaRPr lang="ru-RU" dirty="0"/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7143768" y="5286388"/>
                    <a:ext cx="35719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/>
                      <a:t>5</a:t>
                    </a:r>
                  </a:p>
                </p:txBody>
              </p:sp>
              <p:cxnSp>
                <p:nvCxnSpPr>
                  <p:cNvPr id="56" name="Прямая соединительная линия 55"/>
                  <p:cNvCxnSpPr/>
                  <p:nvPr/>
                </p:nvCxnSpPr>
                <p:spPr>
                  <a:xfrm>
                    <a:off x="5214942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>
                    <a:off x="6429388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Прямая соединительная линия 62"/>
                  <p:cNvCxnSpPr/>
                  <p:nvPr/>
                </p:nvCxnSpPr>
                <p:spPr>
                  <a:xfrm>
                    <a:off x="7786710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Прямая соединительная линия 66"/>
                  <p:cNvCxnSpPr/>
                  <p:nvPr/>
                </p:nvCxnSpPr>
                <p:spPr>
                  <a:xfrm rot="5400000">
                    <a:off x="7786710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4143372" y="5072074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5400000">
                  <a:off x="5214942" y="5072074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TextBox 73"/>
              <p:cNvSpPr txBox="1"/>
              <p:nvPr/>
            </p:nvSpPr>
            <p:spPr>
              <a:xfrm>
                <a:off x="4572000" y="5286388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-5</a:t>
                </a:r>
                <a:endParaRPr lang="ru-RU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решения неравенств методом интервалов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686800" cy="471490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Найти нули числителя и знаменателя.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Отметить полученные значения на числовой прямой: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если неравенство строгое, то все точки выколотые;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если </a:t>
            </a:r>
            <a:r>
              <a:rPr lang="ru-RU" sz="2400" dirty="0" err="1" smtClean="0"/>
              <a:t>нер-во</a:t>
            </a:r>
            <a:r>
              <a:rPr lang="ru-RU" sz="2400" dirty="0" smtClean="0"/>
              <a:t> нестрогое, то нули числителя - закрашенные, а нули знаменателя – выколотые.</a:t>
            </a:r>
          </a:p>
          <a:p>
            <a:pPr marL="457200" indent="-457200">
              <a:buNone/>
            </a:pPr>
            <a:r>
              <a:rPr lang="ru-RU" sz="2400" dirty="0" smtClean="0"/>
              <a:t>3. Определить знак выражения внутри каждого получившегося интервала.</a:t>
            </a:r>
          </a:p>
          <a:p>
            <a:pPr marL="457200" indent="-457200">
              <a:buNone/>
            </a:pPr>
            <a:r>
              <a:rPr lang="ru-RU" sz="2400" dirty="0" smtClean="0"/>
              <a:t>4. Выбрать подходящие для данного неравенства интервалы:</a:t>
            </a:r>
          </a:p>
          <a:p>
            <a:pPr marL="457200" indent="-457200">
              <a:buFontTx/>
              <a:buChar char="-"/>
            </a:pPr>
            <a:r>
              <a:rPr lang="ru-RU" sz="2400" dirty="0"/>
              <a:t>е</a:t>
            </a:r>
            <a:r>
              <a:rPr lang="ru-RU" sz="2400" dirty="0" smtClean="0"/>
              <a:t>сли знак неравенства</a:t>
            </a:r>
            <a:r>
              <a:rPr lang="en-US" sz="2400" dirty="0" smtClean="0"/>
              <a:t>                  </a:t>
            </a:r>
            <a:r>
              <a:rPr lang="ru-RU" sz="2400" dirty="0" smtClean="0"/>
              <a:t>то выбирает интервалы с «-».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если знак неравенства</a:t>
            </a:r>
            <a:r>
              <a:rPr lang="en-US" sz="2400" dirty="0" smtClean="0"/>
              <a:t>                  </a:t>
            </a:r>
            <a:r>
              <a:rPr lang="ru-RU" sz="2400" dirty="0" smtClean="0"/>
              <a:t>то выбирает интервалы с «+».</a:t>
            </a:r>
          </a:p>
          <a:p>
            <a:pPr marL="457200" indent="-457200">
              <a:buFontTx/>
              <a:buChar char="-"/>
            </a:pP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00496" y="4929198"/>
          <a:ext cx="1143008" cy="408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Формула" r:id="rId3" imgW="533160" imgH="190440" progId="Equation.3">
                  <p:embed/>
                </p:oleObj>
              </mc:Choice>
              <mc:Fallback>
                <p:oleObj name="Формула" r:id="rId3" imgW="53316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4929198"/>
                        <a:ext cx="1143008" cy="408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000496" y="5357826"/>
          <a:ext cx="114300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Формула" r:id="rId5" imgW="545760" imgH="190440" progId="Equation.3">
                  <p:embed/>
                </p:oleObj>
              </mc:Choice>
              <mc:Fallback>
                <p:oleObj name="Формула" r:id="rId5" imgW="54576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5357826"/>
                        <a:ext cx="1143008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/>
              <a:t>№1. Решить неравенство                                      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Ответ:</a:t>
            </a:r>
            <a:endParaRPr lang="en-US" sz="2800" dirty="0" smtClean="0"/>
          </a:p>
          <a:p>
            <a:pPr marL="514350" indent="-514350">
              <a:buNone/>
            </a:pPr>
            <a:r>
              <a:rPr lang="ru-RU" sz="2800" dirty="0" smtClean="0"/>
              <a:t>№2. Решить неравенство:</a:t>
            </a:r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endParaRPr lang="ru-RU" sz="2800" dirty="0" smtClean="0"/>
          </a:p>
        </p:txBody>
      </p:sp>
      <p:graphicFrame>
        <p:nvGraphicFramePr>
          <p:cNvPr id="7175" name="Object 6"/>
          <p:cNvGraphicFramePr>
            <a:graphicFrameLocks noChangeAspect="1"/>
          </p:cNvGraphicFramePr>
          <p:nvPr/>
        </p:nvGraphicFramePr>
        <p:xfrm>
          <a:off x="4446588" y="473075"/>
          <a:ext cx="31956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Формула" r:id="rId3" imgW="1485720" imgH="228600" progId="Equation.3">
                  <p:embed/>
                </p:oleObj>
              </mc:Choice>
              <mc:Fallback>
                <p:oleObj name="Формула" r:id="rId3" imgW="14857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473075"/>
                        <a:ext cx="3195637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Группа 33"/>
          <p:cNvGrpSpPr/>
          <p:nvPr/>
        </p:nvGrpSpPr>
        <p:grpSpPr>
          <a:xfrm>
            <a:off x="3000364" y="1714488"/>
            <a:ext cx="5857916" cy="797960"/>
            <a:chOff x="3000364" y="1714488"/>
            <a:chExt cx="5857916" cy="797960"/>
          </a:xfrm>
        </p:grpSpPr>
        <p:grpSp>
          <p:nvGrpSpPr>
            <p:cNvPr id="4" name="Группа 76"/>
            <p:cNvGrpSpPr/>
            <p:nvPr/>
          </p:nvGrpSpPr>
          <p:grpSpPr>
            <a:xfrm>
              <a:off x="3000364" y="1714488"/>
              <a:ext cx="5857916" cy="797960"/>
              <a:chOff x="2928926" y="4857760"/>
              <a:chExt cx="5857916" cy="797960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5786446" y="5143512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7143768" y="5143512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Блок-схема: узел 54"/>
              <p:cNvSpPr/>
              <p:nvPr/>
            </p:nvSpPr>
            <p:spPr>
              <a:xfrm>
                <a:off x="4643438" y="5143512"/>
                <a:ext cx="142876" cy="142876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Дуга 56"/>
              <p:cNvSpPr/>
              <p:nvPr/>
            </p:nvSpPr>
            <p:spPr>
              <a:xfrm>
                <a:off x="4714876" y="4857760"/>
                <a:ext cx="1143008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" name="Группа 75"/>
              <p:cNvGrpSpPr/>
              <p:nvPr/>
            </p:nvGrpSpPr>
            <p:grpSpPr>
              <a:xfrm>
                <a:off x="2928926" y="4857760"/>
                <a:ext cx="5857916" cy="797960"/>
                <a:chOff x="2928926" y="4857760"/>
                <a:chExt cx="5857916" cy="797960"/>
              </a:xfrm>
            </p:grpSpPr>
            <p:grpSp>
              <p:nvGrpSpPr>
                <p:cNvPr id="6" name="Группа 74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7" name="Группа 67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>
                      <a:off x="3929058" y="5214950"/>
                      <a:ext cx="4357718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Дуга 48"/>
                    <p:cNvSpPr/>
                    <p:nvPr/>
                  </p:nvSpPr>
                  <p:spPr>
                    <a:xfrm>
                      <a:off x="2928926" y="4929198"/>
                      <a:ext cx="1785950" cy="285752"/>
                    </a:xfrm>
                    <a:prstGeom prst="arc">
                      <a:avLst>
                        <a:gd name="adj1" fmla="val 16760002"/>
                        <a:gd name="adj2" fmla="val 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1" name="Дуга 50"/>
                    <p:cNvSpPr/>
                    <p:nvPr/>
                  </p:nvSpPr>
                  <p:spPr>
                    <a:xfrm>
                      <a:off x="5857884" y="4857760"/>
                      <a:ext cx="1357322" cy="500066"/>
                    </a:xfrm>
                    <a:prstGeom prst="arc">
                      <a:avLst>
                        <a:gd name="adj1" fmla="val 10601391"/>
                        <a:gd name="adj2" fmla="val 4369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2" name="Дуга 51"/>
                    <p:cNvSpPr/>
                    <p:nvPr/>
                  </p:nvSpPr>
                  <p:spPr>
                    <a:xfrm>
                      <a:off x="7143768" y="4929198"/>
                      <a:ext cx="1643074" cy="428628"/>
                    </a:xfrm>
                    <a:prstGeom prst="arc">
                      <a:avLst>
                        <a:gd name="adj1" fmla="val 11084928"/>
                        <a:gd name="adj2" fmla="val 19511031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5715008" y="5286388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dirty="0"/>
                        <a:t>2</a:t>
                      </a:r>
                    </a:p>
                  </p:txBody>
                </p: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7143768" y="5286388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p:txBody>
                </p:sp>
                <p:cxnSp>
                  <p:nvCxnSpPr>
                    <p:cNvPr id="56" name="Прямая соединительная линия 55"/>
                    <p:cNvCxnSpPr/>
                    <p:nvPr/>
                  </p:nvCxnSpPr>
                  <p:spPr>
                    <a:xfrm>
                      <a:off x="521494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Прямая соединительная линия 60"/>
                    <p:cNvCxnSpPr/>
                    <p:nvPr/>
                  </p:nvCxnSpPr>
                  <p:spPr>
                    <a:xfrm>
                      <a:off x="6429388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Прямая соединительная линия 62"/>
                    <p:cNvCxnSpPr/>
                    <p:nvPr/>
                  </p:nvCxnSpPr>
                  <p:spPr>
                    <a:xfrm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Прямая соединительная линия 66"/>
                    <p:cNvCxnSpPr/>
                    <p:nvPr/>
                  </p:nvCxnSpPr>
                  <p:spPr>
                    <a:xfrm rot="5400000"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0" name="Прямая соединительная линия 59"/>
                  <p:cNvCxnSpPr/>
                  <p:nvPr/>
                </p:nvCxnSpPr>
                <p:spPr>
                  <a:xfrm>
                    <a:off x="4143372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4" name="TextBox 73"/>
                <p:cNvSpPr txBox="1"/>
                <p:nvPr/>
              </p:nvSpPr>
              <p:spPr>
                <a:xfrm>
                  <a:off x="4572000" y="5286388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1</a:t>
                  </a:r>
                </a:p>
              </p:txBody>
            </p:sp>
          </p:grpSp>
        </p:grp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6500826" y="1928802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214810" y="1928802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1571602" y="3050643"/>
          <a:ext cx="1500200" cy="472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Формула" r:id="rId5" imgW="685800" imgH="215640" progId="Equation.3">
                  <p:embed/>
                </p:oleObj>
              </mc:Choice>
              <mc:Fallback>
                <p:oleObj name="Формула" r:id="rId5" imgW="68580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2" y="3050643"/>
                        <a:ext cx="1500200" cy="4722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643438" y="3323772"/>
          <a:ext cx="1428760" cy="889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Формула" r:id="rId7" imgW="672840" imgH="419040" progId="Equation.3">
                  <p:embed/>
                </p:oleObj>
              </mc:Choice>
              <mc:Fallback>
                <p:oleObj name="Формула" r:id="rId7" imgW="67284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323772"/>
                        <a:ext cx="1428760" cy="889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/>
              <a:t>№1. Решить неравенство                                      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Ответ:</a:t>
            </a:r>
            <a:endParaRPr lang="en-US" sz="2800" dirty="0" smtClean="0"/>
          </a:p>
          <a:p>
            <a:pPr marL="514350" indent="-514350">
              <a:buNone/>
            </a:pPr>
            <a:r>
              <a:rPr lang="ru-RU" sz="2800" dirty="0" smtClean="0"/>
              <a:t>№2. Решить неравенство:</a:t>
            </a:r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Это неравенство равносильно неравенству:   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Ответ: </a:t>
            </a:r>
          </a:p>
        </p:txBody>
      </p:sp>
      <p:graphicFrame>
        <p:nvGraphicFramePr>
          <p:cNvPr id="7175" name="Object 6"/>
          <p:cNvGraphicFramePr>
            <a:graphicFrameLocks noChangeAspect="1"/>
          </p:cNvGraphicFramePr>
          <p:nvPr/>
        </p:nvGraphicFramePr>
        <p:xfrm>
          <a:off x="4446588" y="473075"/>
          <a:ext cx="31956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Формула" r:id="rId3" imgW="1485720" imgH="228600" progId="Equation.3">
                  <p:embed/>
                </p:oleObj>
              </mc:Choice>
              <mc:Fallback>
                <p:oleObj name="Формула" r:id="rId3" imgW="14857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473075"/>
                        <a:ext cx="3195637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33"/>
          <p:cNvGrpSpPr/>
          <p:nvPr/>
        </p:nvGrpSpPr>
        <p:grpSpPr>
          <a:xfrm>
            <a:off x="3000364" y="1714488"/>
            <a:ext cx="5857916" cy="797960"/>
            <a:chOff x="3000364" y="1714488"/>
            <a:chExt cx="5857916" cy="797960"/>
          </a:xfrm>
        </p:grpSpPr>
        <p:grpSp>
          <p:nvGrpSpPr>
            <p:cNvPr id="4" name="Группа 76"/>
            <p:cNvGrpSpPr/>
            <p:nvPr/>
          </p:nvGrpSpPr>
          <p:grpSpPr>
            <a:xfrm>
              <a:off x="3000364" y="1714488"/>
              <a:ext cx="5857916" cy="797960"/>
              <a:chOff x="2928926" y="4857760"/>
              <a:chExt cx="5857916" cy="797960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5786446" y="5143512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7143768" y="5143512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Блок-схема: узел 54"/>
              <p:cNvSpPr/>
              <p:nvPr/>
            </p:nvSpPr>
            <p:spPr>
              <a:xfrm>
                <a:off x="4643438" y="5143512"/>
                <a:ext cx="142876" cy="142876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Дуга 56"/>
              <p:cNvSpPr/>
              <p:nvPr/>
            </p:nvSpPr>
            <p:spPr>
              <a:xfrm>
                <a:off x="4714876" y="4857760"/>
                <a:ext cx="1143008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" name="Группа 75"/>
              <p:cNvGrpSpPr/>
              <p:nvPr/>
            </p:nvGrpSpPr>
            <p:grpSpPr>
              <a:xfrm>
                <a:off x="2928926" y="4857760"/>
                <a:ext cx="5857916" cy="797960"/>
                <a:chOff x="2928926" y="4857760"/>
                <a:chExt cx="5857916" cy="797960"/>
              </a:xfrm>
            </p:grpSpPr>
            <p:grpSp>
              <p:nvGrpSpPr>
                <p:cNvPr id="6" name="Группа 74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7" name="Группа 67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>
                      <a:off x="3929058" y="5214950"/>
                      <a:ext cx="4357718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Дуга 48"/>
                    <p:cNvSpPr/>
                    <p:nvPr/>
                  </p:nvSpPr>
                  <p:spPr>
                    <a:xfrm>
                      <a:off x="2928926" y="4929198"/>
                      <a:ext cx="1785950" cy="285752"/>
                    </a:xfrm>
                    <a:prstGeom prst="arc">
                      <a:avLst>
                        <a:gd name="adj1" fmla="val 16760002"/>
                        <a:gd name="adj2" fmla="val 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1" name="Дуга 50"/>
                    <p:cNvSpPr/>
                    <p:nvPr/>
                  </p:nvSpPr>
                  <p:spPr>
                    <a:xfrm>
                      <a:off x="5857884" y="4857760"/>
                      <a:ext cx="1357322" cy="500066"/>
                    </a:xfrm>
                    <a:prstGeom prst="arc">
                      <a:avLst>
                        <a:gd name="adj1" fmla="val 10601391"/>
                        <a:gd name="adj2" fmla="val 4369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2" name="Дуга 51"/>
                    <p:cNvSpPr/>
                    <p:nvPr/>
                  </p:nvSpPr>
                  <p:spPr>
                    <a:xfrm>
                      <a:off x="7143768" y="4929198"/>
                      <a:ext cx="1643074" cy="428628"/>
                    </a:xfrm>
                    <a:prstGeom prst="arc">
                      <a:avLst>
                        <a:gd name="adj1" fmla="val 11084928"/>
                        <a:gd name="adj2" fmla="val 19511031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5715008" y="5286388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dirty="0"/>
                        <a:t>2</a:t>
                      </a:r>
                    </a:p>
                  </p:txBody>
                </p: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7143768" y="5286388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p:txBody>
                </p:sp>
                <p:cxnSp>
                  <p:nvCxnSpPr>
                    <p:cNvPr id="56" name="Прямая соединительная линия 55"/>
                    <p:cNvCxnSpPr/>
                    <p:nvPr/>
                  </p:nvCxnSpPr>
                  <p:spPr>
                    <a:xfrm>
                      <a:off x="521494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Прямая соединительная линия 60"/>
                    <p:cNvCxnSpPr/>
                    <p:nvPr/>
                  </p:nvCxnSpPr>
                  <p:spPr>
                    <a:xfrm>
                      <a:off x="6429388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Прямая соединительная линия 62"/>
                    <p:cNvCxnSpPr/>
                    <p:nvPr/>
                  </p:nvCxnSpPr>
                  <p:spPr>
                    <a:xfrm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Прямая соединительная линия 66"/>
                    <p:cNvCxnSpPr/>
                    <p:nvPr/>
                  </p:nvCxnSpPr>
                  <p:spPr>
                    <a:xfrm rot="5400000"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0" name="Прямая соединительная линия 59"/>
                  <p:cNvCxnSpPr/>
                  <p:nvPr/>
                </p:nvCxnSpPr>
                <p:spPr>
                  <a:xfrm>
                    <a:off x="4143372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4" name="TextBox 73"/>
                <p:cNvSpPr txBox="1"/>
                <p:nvPr/>
              </p:nvSpPr>
              <p:spPr>
                <a:xfrm>
                  <a:off x="4572000" y="5286388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1</a:t>
                  </a:r>
                </a:p>
              </p:txBody>
            </p:sp>
          </p:grpSp>
        </p:grp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6500826" y="1928802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214810" y="1928802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1571602" y="3050643"/>
          <a:ext cx="1500200" cy="472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Формула" r:id="rId5" imgW="685800" imgH="215640" progId="Equation.3">
                  <p:embed/>
                </p:oleObj>
              </mc:Choice>
              <mc:Fallback>
                <p:oleObj name="Формула" r:id="rId5" imgW="6858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2" y="3050643"/>
                        <a:ext cx="1500200" cy="4722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643438" y="3323772"/>
          <a:ext cx="1428760" cy="889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Формула" r:id="rId7" imgW="672840" imgH="419040" progId="Equation.3">
                  <p:embed/>
                </p:oleObj>
              </mc:Choice>
              <mc:Fallback>
                <p:oleObj name="Формула" r:id="rId7" imgW="67284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323772"/>
                        <a:ext cx="1428760" cy="889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500034" y="5000636"/>
          <a:ext cx="2830513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Формула" r:id="rId9" imgW="1333440" imgH="431640" progId="Equation.3">
                  <p:embed/>
                </p:oleObj>
              </mc:Choice>
              <mc:Fallback>
                <p:oleObj name="Формула" r:id="rId9" imgW="133344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000636"/>
                        <a:ext cx="2830513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3143240" y="5214950"/>
            <a:ext cx="5857916" cy="800104"/>
            <a:chOff x="3143240" y="5214950"/>
            <a:chExt cx="5857916" cy="800104"/>
          </a:xfrm>
        </p:grpSpPr>
        <p:graphicFrame>
          <p:nvGraphicFramePr>
            <p:cNvPr id="72" name="Объект 71"/>
            <p:cNvGraphicFramePr>
              <a:graphicFrameLocks noChangeAspect="1"/>
            </p:cNvGraphicFramePr>
            <p:nvPr/>
          </p:nvGraphicFramePr>
          <p:xfrm>
            <a:off x="4929190" y="5715016"/>
            <a:ext cx="300038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8" name="Формула" r:id="rId11" imgW="228600" imgH="228600" progId="Equation.3">
                    <p:embed/>
                  </p:oleObj>
                </mc:Choice>
                <mc:Fallback>
                  <p:oleObj name="Формула" r:id="rId11" imgW="22860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9190" y="5715016"/>
                          <a:ext cx="300038" cy="300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8" name="Группа 77"/>
            <p:cNvGrpSpPr/>
            <p:nvPr/>
          </p:nvGrpSpPr>
          <p:grpSpPr>
            <a:xfrm>
              <a:off x="3143240" y="5214950"/>
              <a:ext cx="5857916" cy="797960"/>
              <a:chOff x="3143240" y="5214950"/>
              <a:chExt cx="5857916" cy="797960"/>
            </a:xfrm>
          </p:grpSpPr>
          <p:graphicFrame>
            <p:nvGraphicFramePr>
              <p:cNvPr id="73" name="Объект 72"/>
              <p:cNvGraphicFramePr>
                <a:graphicFrameLocks noChangeAspect="1"/>
              </p:cNvGraphicFramePr>
              <p:nvPr/>
            </p:nvGraphicFramePr>
            <p:xfrm>
              <a:off x="5929322" y="5715016"/>
              <a:ext cx="304800" cy="2857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9" name="Формула" r:id="rId13" imgW="228600" imgH="228600" progId="Equation.3">
                      <p:embed/>
                    </p:oleObj>
                  </mc:Choice>
                  <mc:Fallback>
                    <p:oleObj name="Формула" r:id="rId13" imgW="228600" imgH="2286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29322" y="5715016"/>
                            <a:ext cx="304800" cy="2857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77" name="Группа 76"/>
              <p:cNvGrpSpPr/>
              <p:nvPr/>
            </p:nvGrpSpPr>
            <p:grpSpPr>
              <a:xfrm>
                <a:off x="3143240" y="5214950"/>
                <a:ext cx="5857916" cy="797960"/>
                <a:chOff x="3143240" y="5214950"/>
                <a:chExt cx="5857916" cy="797960"/>
              </a:xfrm>
            </p:grpSpPr>
            <p:grpSp>
              <p:nvGrpSpPr>
                <p:cNvPr id="32" name="Группа 76"/>
                <p:cNvGrpSpPr/>
                <p:nvPr/>
              </p:nvGrpSpPr>
              <p:grpSpPr>
                <a:xfrm>
                  <a:off x="3143240" y="5214950"/>
                  <a:ext cx="5857916" cy="797960"/>
                  <a:chOff x="2928926" y="4857760"/>
                  <a:chExt cx="5857916" cy="797960"/>
                </a:xfrm>
              </p:grpSpPr>
              <p:sp>
                <p:nvSpPr>
                  <p:cNvPr id="38" name="Овал 37"/>
                  <p:cNvSpPr/>
                  <p:nvPr/>
                </p:nvSpPr>
                <p:spPr>
                  <a:xfrm>
                    <a:off x="5786446" y="5143512"/>
                    <a:ext cx="142876" cy="14287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" name="Овал 38"/>
                  <p:cNvSpPr/>
                  <p:nvPr/>
                </p:nvSpPr>
                <p:spPr>
                  <a:xfrm>
                    <a:off x="7143768" y="5143512"/>
                    <a:ext cx="142876" cy="142876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0" name="Блок-схема: узел 39"/>
                  <p:cNvSpPr/>
                  <p:nvPr/>
                </p:nvSpPr>
                <p:spPr>
                  <a:xfrm>
                    <a:off x="4643438" y="5143512"/>
                    <a:ext cx="142876" cy="142876"/>
                  </a:xfrm>
                  <a:prstGeom prst="flowChartConnector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" name="Дуга 40"/>
                  <p:cNvSpPr/>
                  <p:nvPr/>
                </p:nvSpPr>
                <p:spPr>
                  <a:xfrm>
                    <a:off x="4714876" y="4857760"/>
                    <a:ext cx="1143008" cy="500066"/>
                  </a:xfrm>
                  <a:prstGeom prst="arc">
                    <a:avLst>
                      <a:gd name="adj1" fmla="val 10601391"/>
                      <a:gd name="adj2" fmla="val 43698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42" name="Группа 75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grpSp>
                  <p:nvGrpSpPr>
                    <p:cNvPr id="44" name="Группа 74"/>
                    <p:cNvGrpSpPr/>
                    <p:nvPr/>
                  </p:nvGrpSpPr>
                  <p:grpSpPr>
                    <a:xfrm>
                      <a:off x="2928926" y="4857760"/>
                      <a:ext cx="5857916" cy="797960"/>
                      <a:chOff x="2928926" y="4857760"/>
                      <a:chExt cx="5857916" cy="797960"/>
                    </a:xfrm>
                  </p:grpSpPr>
                  <p:grpSp>
                    <p:nvGrpSpPr>
                      <p:cNvPr id="47" name="Группа 67"/>
                      <p:cNvGrpSpPr/>
                      <p:nvPr/>
                    </p:nvGrpSpPr>
                    <p:grpSpPr>
                      <a:xfrm>
                        <a:off x="2928926" y="4857760"/>
                        <a:ext cx="5857916" cy="797960"/>
                        <a:chOff x="2928926" y="4857760"/>
                        <a:chExt cx="5857916" cy="797960"/>
                      </a:xfrm>
                    </p:grpSpPr>
                    <p:cxnSp>
                      <p:nvCxnSpPr>
                        <p:cNvPr id="58" name="Прямая соединительная линия 57"/>
                        <p:cNvCxnSpPr/>
                        <p:nvPr/>
                      </p:nvCxnSpPr>
                      <p:spPr>
                        <a:xfrm>
                          <a:off x="3929058" y="5214950"/>
                          <a:ext cx="4357718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9" name="Дуга 58"/>
                        <p:cNvSpPr/>
                        <p:nvPr/>
                      </p:nvSpPr>
                      <p:spPr>
                        <a:xfrm>
                          <a:off x="2928926" y="4929198"/>
                          <a:ext cx="1785950" cy="285752"/>
                        </a:xfrm>
                        <a:prstGeom prst="arc">
                          <a:avLst>
                            <a:gd name="adj1" fmla="val 16760002"/>
                            <a:gd name="adj2" fmla="val 0"/>
                          </a:avLst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2" name="Дуга 61"/>
                        <p:cNvSpPr/>
                        <p:nvPr/>
                      </p:nvSpPr>
                      <p:spPr>
                        <a:xfrm>
                          <a:off x="5857884" y="4857760"/>
                          <a:ext cx="1357322" cy="500066"/>
                        </a:xfrm>
                        <a:prstGeom prst="arc">
                          <a:avLst>
                            <a:gd name="adj1" fmla="val 10601391"/>
                            <a:gd name="adj2" fmla="val 43698"/>
                          </a:avLst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4" name="Дуга 63"/>
                        <p:cNvSpPr/>
                        <p:nvPr/>
                      </p:nvSpPr>
                      <p:spPr>
                        <a:xfrm>
                          <a:off x="7143768" y="4929198"/>
                          <a:ext cx="1643074" cy="428628"/>
                        </a:xfrm>
                        <a:prstGeom prst="arc">
                          <a:avLst>
                            <a:gd name="adj1" fmla="val 11084928"/>
                            <a:gd name="adj2" fmla="val 19511031"/>
                          </a:avLst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5" name="TextBox 64"/>
                        <p:cNvSpPr txBox="1"/>
                        <p:nvPr/>
                      </p:nvSpPr>
                      <p:spPr>
                        <a:xfrm>
                          <a:off x="5715008" y="5286388"/>
                          <a:ext cx="184731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66" name="TextBox 65"/>
                        <p:cNvSpPr txBox="1"/>
                        <p:nvPr/>
                      </p:nvSpPr>
                      <p:spPr>
                        <a:xfrm>
                          <a:off x="7143768" y="5286388"/>
                          <a:ext cx="35719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ru-RU" dirty="0"/>
                            <a:t>7</a:t>
                          </a:r>
                        </a:p>
                      </p:txBody>
                    </p:sp>
                    <p:cxnSp>
                      <p:nvCxnSpPr>
                        <p:cNvPr id="68" name="Прямая соединительная линия 67"/>
                        <p:cNvCxnSpPr/>
                        <p:nvPr/>
                      </p:nvCxnSpPr>
                      <p:spPr>
                        <a:xfrm>
                          <a:off x="5214942" y="5072074"/>
                          <a:ext cx="14287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" name="Прямая соединительная линия 68"/>
                        <p:cNvCxnSpPr/>
                        <p:nvPr/>
                      </p:nvCxnSpPr>
                      <p:spPr>
                        <a:xfrm>
                          <a:off x="6429388" y="5072074"/>
                          <a:ext cx="14287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" name="Прямая соединительная линия 69"/>
                        <p:cNvCxnSpPr/>
                        <p:nvPr/>
                      </p:nvCxnSpPr>
                      <p:spPr>
                        <a:xfrm>
                          <a:off x="7786710" y="5072074"/>
                          <a:ext cx="14287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1" name="Прямая соединительная линия 70"/>
                        <p:cNvCxnSpPr/>
                        <p:nvPr/>
                      </p:nvCxnSpPr>
                      <p:spPr>
                        <a:xfrm rot="5400000">
                          <a:off x="7786710" y="5072074"/>
                          <a:ext cx="14287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0" name="Прямая соединительная линия 49"/>
                      <p:cNvCxnSpPr/>
                      <p:nvPr/>
                    </p:nvCxnSpPr>
                    <p:spPr>
                      <a:xfrm>
                        <a:off x="4143372" y="5072074"/>
                        <a:ext cx="14287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4572000" y="5286388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p:txBody>
                </p:sp>
              </p:grpSp>
            </p:grp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rot="5400000">
                  <a:off x="5429256" y="5429264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aphicFrame>
        <p:nvGraphicFramePr>
          <p:cNvPr id="80" name="Объект 79"/>
          <p:cNvGraphicFramePr>
            <a:graphicFrameLocks noChangeAspect="1"/>
          </p:cNvGraphicFramePr>
          <p:nvPr/>
        </p:nvGraphicFramePr>
        <p:xfrm>
          <a:off x="1643042" y="6072206"/>
          <a:ext cx="2500331" cy="489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Формула" r:id="rId15" imgW="1231560" imgH="241200" progId="Equation.3">
                  <p:embed/>
                </p:oleObj>
              </mc:Choice>
              <mc:Fallback>
                <p:oleObj name="Формула" r:id="rId15" imgW="123156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6072206"/>
                        <a:ext cx="2500331" cy="4897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/>
              <a:t>№3. Решить неравенство:                                       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Ответ:</a:t>
            </a:r>
            <a:endParaRPr lang="en-US" sz="2800" dirty="0" smtClean="0"/>
          </a:p>
          <a:p>
            <a:pPr marL="514350" indent="-514350">
              <a:buNone/>
            </a:pPr>
            <a:r>
              <a:rPr lang="ru-RU" sz="2800" dirty="0" smtClean="0"/>
              <a:t>№4. Решить неравенство:</a:t>
            </a:r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Это неравенство равносильно неравенству:   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Ответ: </a:t>
            </a:r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1500166" y="3000372"/>
          <a:ext cx="22780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Формула" r:id="rId3" imgW="1041120" imgH="241200" progId="Equation.3">
                  <p:embed/>
                </p:oleObj>
              </mc:Choice>
              <mc:Fallback>
                <p:oleObj name="Формула" r:id="rId3" imgW="10411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000372"/>
                        <a:ext cx="227806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572000" y="3357562"/>
          <a:ext cx="30718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Формула" r:id="rId5" imgW="1447560" imgH="419040" progId="Equation.3">
                  <p:embed/>
                </p:oleObj>
              </mc:Choice>
              <mc:Fallback>
                <p:oleObj name="Формула" r:id="rId5" imgW="144756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57562"/>
                        <a:ext cx="30718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Группа 76"/>
          <p:cNvGrpSpPr/>
          <p:nvPr/>
        </p:nvGrpSpPr>
        <p:grpSpPr>
          <a:xfrm>
            <a:off x="3143240" y="5214950"/>
            <a:ext cx="5857916" cy="797960"/>
            <a:chOff x="3143240" y="5214950"/>
            <a:chExt cx="5857916" cy="797960"/>
          </a:xfrm>
        </p:grpSpPr>
        <p:grpSp>
          <p:nvGrpSpPr>
            <p:cNvPr id="11" name="Группа 76"/>
            <p:cNvGrpSpPr/>
            <p:nvPr/>
          </p:nvGrpSpPr>
          <p:grpSpPr>
            <a:xfrm>
              <a:off x="3143240" y="5214950"/>
              <a:ext cx="5857916" cy="797960"/>
              <a:chOff x="2928926" y="4857760"/>
              <a:chExt cx="5857916" cy="797960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5786446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7143768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Блок-схема: узел 39"/>
              <p:cNvSpPr/>
              <p:nvPr/>
            </p:nvSpPr>
            <p:spPr>
              <a:xfrm>
                <a:off x="4643438" y="5143512"/>
                <a:ext cx="142876" cy="142876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Дуга 40"/>
              <p:cNvSpPr/>
              <p:nvPr/>
            </p:nvSpPr>
            <p:spPr>
              <a:xfrm>
                <a:off x="4714876" y="4857760"/>
                <a:ext cx="1143008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2" name="Группа 75"/>
              <p:cNvGrpSpPr/>
              <p:nvPr/>
            </p:nvGrpSpPr>
            <p:grpSpPr>
              <a:xfrm>
                <a:off x="2928926" y="4857760"/>
                <a:ext cx="5857916" cy="797960"/>
                <a:chOff x="2928926" y="4857760"/>
                <a:chExt cx="5857916" cy="797960"/>
              </a:xfrm>
            </p:grpSpPr>
            <p:grpSp>
              <p:nvGrpSpPr>
                <p:cNvPr id="13" name="Группа 74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14" name="Группа 67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cxnSp>
                  <p:nvCxnSpPr>
                    <p:cNvPr id="58" name="Прямая соединительная линия 57"/>
                    <p:cNvCxnSpPr/>
                    <p:nvPr/>
                  </p:nvCxnSpPr>
                  <p:spPr>
                    <a:xfrm>
                      <a:off x="3929058" y="5214950"/>
                      <a:ext cx="4357718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9" name="Дуга 58"/>
                    <p:cNvSpPr/>
                    <p:nvPr/>
                  </p:nvSpPr>
                  <p:spPr>
                    <a:xfrm>
                      <a:off x="2928926" y="4929198"/>
                      <a:ext cx="1785950" cy="285752"/>
                    </a:xfrm>
                    <a:prstGeom prst="arc">
                      <a:avLst>
                        <a:gd name="adj1" fmla="val 16760002"/>
                        <a:gd name="adj2" fmla="val 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2" name="Дуга 61"/>
                    <p:cNvSpPr/>
                    <p:nvPr/>
                  </p:nvSpPr>
                  <p:spPr>
                    <a:xfrm>
                      <a:off x="5857884" y="4857760"/>
                      <a:ext cx="1357322" cy="500066"/>
                    </a:xfrm>
                    <a:prstGeom prst="arc">
                      <a:avLst>
                        <a:gd name="adj1" fmla="val 10601391"/>
                        <a:gd name="adj2" fmla="val 4369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4" name="Дуга 63"/>
                    <p:cNvSpPr/>
                    <p:nvPr/>
                  </p:nvSpPr>
                  <p:spPr>
                    <a:xfrm>
                      <a:off x="7143768" y="4929198"/>
                      <a:ext cx="1643074" cy="428628"/>
                    </a:xfrm>
                    <a:prstGeom prst="arc">
                      <a:avLst>
                        <a:gd name="adj1" fmla="val 11084928"/>
                        <a:gd name="adj2" fmla="val 19511031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5715008" y="5286388"/>
                      <a:ext cx="37221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p:txBody>
                </p:sp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7143768" y="5286388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p:txBody>
                </p:sp>
                <p:cxnSp>
                  <p:nvCxnSpPr>
                    <p:cNvPr id="68" name="Прямая соединительная линия 67"/>
                    <p:cNvCxnSpPr/>
                    <p:nvPr/>
                  </p:nvCxnSpPr>
                  <p:spPr>
                    <a:xfrm>
                      <a:off x="521494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Прямая соединительная линия 68"/>
                    <p:cNvCxnSpPr/>
                    <p:nvPr/>
                  </p:nvCxnSpPr>
                  <p:spPr>
                    <a:xfrm>
                      <a:off x="6429388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Прямая соединительная линия 69"/>
                    <p:cNvCxnSpPr/>
                    <p:nvPr/>
                  </p:nvCxnSpPr>
                  <p:spPr>
                    <a:xfrm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Прямая соединительная линия 70"/>
                    <p:cNvCxnSpPr/>
                    <p:nvPr/>
                  </p:nvCxnSpPr>
                  <p:spPr>
                    <a:xfrm rot="5400000"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Прямая соединительная линия 49"/>
                  <p:cNvCxnSpPr/>
                  <p:nvPr/>
                </p:nvCxnSpPr>
                <p:spPr>
                  <a:xfrm>
                    <a:off x="4143372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4572000" y="5286388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-4</a:t>
                  </a:r>
                  <a:endParaRPr lang="ru-RU" dirty="0"/>
                </a:p>
              </p:txBody>
            </p:sp>
          </p:grpSp>
        </p:grpSp>
        <p:cxnSp>
          <p:nvCxnSpPr>
            <p:cNvPr id="76" name="Прямая соединительная линия 75"/>
            <p:cNvCxnSpPr/>
            <p:nvPr/>
          </p:nvCxnSpPr>
          <p:spPr>
            <a:xfrm rot="5400000">
              <a:off x="5429256" y="5429264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0" name="Объект 79"/>
          <p:cNvGraphicFramePr>
            <a:graphicFrameLocks noChangeAspect="1"/>
          </p:cNvGraphicFramePr>
          <p:nvPr/>
        </p:nvGraphicFramePr>
        <p:xfrm>
          <a:off x="1784350" y="6097588"/>
          <a:ext cx="22161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Формула" r:id="rId7" imgW="1091880" imgH="215640" progId="Equation.3">
                  <p:embed/>
                </p:oleObj>
              </mc:Choice>
              <mc:Fallback>
                <p:oleObj name="Формула" r:id="rId7" imgW="10918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6097588"/>
                        <a:ext cx="221615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8"/>
          <p:cNvGraphicFramePr>
            <a:graphicFrameLocks noChangeAspect="1"/>
          </p:cNvGraphicFramePr>
          <p:nvPr/>
        </p:nvGraphicFramePr>
        <p:xfrm>
          <a:off x="4572000" y="214290"/>
          <a:ext cx="266858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Формула" r:id="rId9" imgW="1257120" imgH="457200" progId="Equation.3">
                  <p:embed/>
                </p:oleObj>
              </mc:Choice>
              <mc:Fallback>
                <p:oleObj name="Формула" r:id="rId9" imgW="125712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4290"/>
                        <a:ext cx="2668587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Группа 76"/>
          <p:cNvGrpSpPr/>
          <p:nvPr/>
        </p:nvGrpSpPr>
        <p:grpSpPr>
          <a:xfrm>
            <a:off x="3000364" y="1714488"/>
            <a:ext cx="5857916" cy="838457"/>
            <a:chOff x="3000364" y="1714488"/>
            <a:chExt cx="5857916" cy="838457"/>
          </a:xfrm>
        </p:grpSpPr>
        <p:grpSp>
          <p:nvGrpSpPr>
            <p:cNvPr id="4" name="Группа 76"/>
            <p:cNvGrpSpPr/>
            <p:nvPr/>
          </p:nvGrpSpPr>
          <p:grpSpPr>
            <a:xfrm>
              <a:off x="3000364" y="1714488"/>
              <a:ext cx="5857916" cy="797960"/>
              <a:chOff x="2928926" y="4857760"/>
              <a:chExt cx="5857916" cy="797960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5786446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7143768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Блок-схема: узел 54"/>
              <p:cNvSpPr/>
              <p:nvPr/>
            </p:nvSpPr>
            <p:spPr>
              <a:xfrm>
                <a:off x="4643438" y="5143512"/>
                <a:ext cx="142876" cy="142876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Дуга 56"/>
              <p:cNvSpPr/>
              <p:nvPr/>
            </p:nvSpPr>
            <p:spPr>
              <a:xfrm>
                <a:off x="4714876" y="4857760"/>
                <a:ext cx="1143008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" name="Группа 75"/>
              <p:cNvGrpSpPr/>
              <p:nvPr/>
            </p:nvGrpSpPr>
            <p:grpSpPr>
              <a:xfrm>
                <a:off x="2928926" y="4857760"/>
                <a:ext cx="5857916" cy="797960"/>
                <a:chOff x="2928926" y="4857760"/>
                <a:chExt cx="5857916" cy="797960"/>
              </a:xfrm>
            </p:grpSpPr>
            <p:grpSp>
              <p:nvGrpSpPr>
                <p:cNvPr id="6" name="Группа 74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7" name="Группа 67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>
                      <a:off x="3929058" y="5214950"/>
                      <a:ext cx="4357718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Дуга 48"/>
                    <p:cNvSpPr/>
                    <p:nvPr/>
                  </p:nvSpPr>
                  <p:spPr>
                    <a:xfrm>
                      <a:off x="2928926" y="4929198"/>
                      <a:ext cx="1785950" cy="285752"/>
                    </a:xfrm>
                    <a:prstGeom prst="arc">
                      <a:avLst>
                        <a:gd name="adj1" fmla="val 16760002"/>
                        <a:gd name="adj2" fmla="val 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1" name="Дуга 50"/>
                    <p:cNvSpPr/>
                    <p:nvPr/>
                  </p:nvSpPr>
                  <p:spPr>
                    <a:xfrm>
                      <a:off x="5857884" y="4857760"/>
                      <a:ext cx="1357322" cy="500066"/>
                    </a:xfrm>
                    <a:prstGeom prst="arc">
                      <a:avLst>
                        <a:gd name="adj1" fmla="val 10601391"/>
                        <a:gd name="adj2" fmla="val 4369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2" name="Дуга 51"/>
                    <p:cNvSpPr/>
                    <p:nvPr/>
                  </p:nvSpPr>
                  <p:spPr>
                    <a:xfrm>
                      <a:off x="7143768" y="4929198"/>
                      <a:ext cx="1643074" cy="428628"/>
                    </a:xfrm>
                    <a:prstGeom prst="arc">
                      <a:avLst>
                        <a:gd name="adj1" fmla="val 11084928"/>
                        <a:gd name="adj2" fmla="val 19511031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5715008" y="5286388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7143768" y="5286388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ru-RU" dirty="0"/>
                    </a:p>
                  </p:txBody>
                </p:sp>
                <p:cxnSp>
                  <p:nvCxnSpPr>
                    <p:cNvPr id="56" name="Прямая соединительная линия 55"/>
                    <p:cNvCxnSpPr/>
                    <p:nvPr/>
                  </p:nvCxnSpPr>
                  <p:spPr>
                    <a:xfrm>
                      <a:off x="521494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Прямая соединительная линия 60"/>
                    <p:cNvCxnSpPr/>
                    <p:nvPr/>
                  </p:nvCxnSpPr>
                  <p:spPr>
                    <a:xfrm>
                      <a:off x="6429388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Прямая соединительная линия 62"/>
                    <p:cNvCxnSpPr/>
                    <p:nvPr/>
                  </p:nvCxnSpPr>
                  <p:spPr>
                    <a:xfrm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Прямая соединительная линия 66"/>
                    <p:cNvCxnSpPr/>
                    <p:nvPr/>
                  </p:nvCxnSpPr>
                  <p:spPr>
                    <a:xfrm rot="5400000"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0" name="Прямая соединительная линия 59"/>
                  <p:cNvCxnSpPr/>
                  <p:nvPr/>
                </p:nvCxnSpPr>
                <p:spPr>
                  <a:xfrm>
                    <a:off x="4143372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4" name="TextBox 73"/>
                <p:cNvSpPr txBox="1"/>
                <p:nvPr/>
              </p:nvSpPr>
              <p:spPr>
                <a:xfrm>
                  <a:off x="4572000" y="5286388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-5</a:t>
                  </a:r>
                  <a:endParaRPr lang="ru-RU" dirty="0"/>
                </a:p>
              </p:txBody>
            </p:sp>
          </p:grpSp>
        </p:grpSp>
        <p:graphicFrame>
          <p:nvGraphicFramePr>
            <p:cNvPr id="75" name="Объект 74"/>
            <p:cNvGraphicFramePr>
              <a:graphicFrameLocks noChangeAspect="1"/>
            </p:cNvGraphicFramePr>
            <p:nvPr/>
          </p:nvGraphicFramePr>
          <p:xfrm>
            <a:off x="7143768" y="2214554"/>
            <a:ext cx="357190" cy="338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2" name="Формула" r:id="rId11" imgW="241200" imgH="228600" progId="Equation.3">
                    <p:embed/>
                  </p:oleObj>
                </mc:Choice>
                <mc:Fallback>
                  <p:oleObj name="Формула" r:id="rId11" imgW="241200" imgH="2286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3768" y="2214554"/>
                          <a:ext cx="357190" cy="3383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299" name="Object 8"/>
          <p:cNvGraphicFramePr>
            <a:graphicFrameLocks noChangeAspect="1"/>
          </p:cNvGraphicFramePr>
          <p:nvPr/>
        </p:nvGraphicFramePr>
        <p:xfrm>
          <a:off x="500063" y="4973638"/>
          <a:ext cx="307181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Формула" r:id="rId13" imgW="1447560" imgH="444240" progId="Equation.3">
                  <p:embed/>
                </p:oleObj>
              </mc:Choice>
              <mc:Fallback>
                <p:oleObj name="Формула" r:id="rId13" imgW="1447560" imgH="4442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4973638"/>
                        <a:ext cx="3071812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/>
              <a:t>№5. Решить неравенство:                                       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Ответ:</a:t>
            </a:r>
            <a:endParaRPr lang="en-US" sz="2800" dirty="0" smtClean="0"/>
          </a:p>
          <a:p>
            <a:pPr marL="514350" indent="-514350">
              <a:buNone/>
            </a:pPr>
            <a:r>
              <a:rPr lang="ru-RU" sz="2800" dirty="0" smtClean="0"/>
              <a:t>№6. Решить неравенство: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Ответ: </a:t>
            </a:r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1571604" y="3071810"/>
          <a:ext cx="32226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Формула" r:id="rId3" imgW="1473120" imgH="203040" progId="Equation.3">
                  <p:embed/>
                </p:oleObj>
              </mc:Choice>
              <mc:Fallback>
                <p:oleObj name="Формула" r:id="rId3" imgW="14731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071810"/>
                        <a:ext cx="32226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572000" y="3357562"/>
          <a:ext cx="37195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Формула" r:id="rId5" imgW="1752480" imgH="419040" progId="Equation.3">
                  <p:embed/>
                </p:oleObj>
              </mc:Choice>
              <mc:Fallback>
                <p:oleObj name="Формула" r:id="rId5" imgW="175248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57562"/>
                        <a:ext cx="37195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Объект 79"/>
          <p:cNvGraphicFramePr>
            <a:graphicFrameLocks noChangeAspect="1"/>
          </p:cNvGraphicFramePr>
          <p:nvPr/>
        </p:nvGraphicFramePr>
        <p:xfrm>
          <a:off x="1849438" y="6110288"/>
          <a:ext cx="216535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Формула" r:id="rId7" imgW="1028520" imgH="203040" progId="Equation.3">
                  <p:embed/>
                </p:oleObj>
              </mc:Choice>
              <mc:Fallback>
                <p:oleObj name="Формула" r:id="rId7" imgW="10285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6110288"/>
                        <a:ext cx="216535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8"/>
          <p:cNvGraphicFramePr>
            <a:graphicFrameLocks noChangeAspect="1"/>
          </p:cNvGraphicFramePr>
          <p:nvPr/>
        </p:nvGraphicFramePr>
        <p:xfrm>
          <a:off x="4500562" y="285728"/>
          <a:ext cx="344963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Формула" r:id="rId9" imgW="1625400" imgH="444240" progId="Equation.3">
                  <p:embed/>
                </p:oleObj>
              </mc:Choice>
              <mc:Fallback>
                <p:oleObj name="Формула" r:id="rId9" imgW="162540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285728"/>
                        <a:ext cx="3449638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" name="Группа 94"/>
          <p:cNvGrpSpPr/>
          <p:nvPr/>
        </p:nvGrpSpPr>
        <p:grpSpPr>
          <a:xfrm>
            <a:off x="2143076" y="1571612"/>
            <a:ext cx="7000924" cy="797960"/>
            <a:chOff x="2143076" y="1571612"/>
            <a:chExt cx="7000924" cy="797960"/>
          </a:xfrm>
        </p:grpSpPr>
        <p:grpSp>
          <p:nvGrpSpPr>
            <p:cNvPr id="94" name="Группа 93"/>
            <p:cNvGrpSpPr/>
            <p:nvPr/>
          </p:nvGrpSpPr>
          <p:grpSpPr>
            <a:xfrm>
              <a:off x="2143076" y="1571612"/>
              <a:ext cx="7000924" cy="797960"/>
              <a:chOff x="2143076" y="1571612"/>
              <a:chExt cx="7000924" cy="797960"/>
            </a:xfrm>
          </p:grpSpPr>
          <p:sp>
            <p:nvSpPr>
              <p:cNvPr id="73" name="Блок-схема: узел 72"/>
              <p:cNvSpPr/>
              <p:nvPr/>
            </p:nvSpPr>
            <p:spPr>
              <a:xfrm>
                <a:off x="3857620" y="1857364"/>
                <a:ext cx="142876" cy="142876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0" name="Группа 89"/>
              <p:cNvGrpSpPr/>
              <p:nvPr/>
            </p:nvGrpSpPr>
            <p:grpSpPr>
              <a:xfrm>
                <a:off x="2143076" y="1571612"/>
                <a:ext cx="7000924" cy="797960"/>
                <a:chOff x="1857356" y="1714488"/>
                <a:chExt cx="7000924" cy="797960"/>
              </a:xfrm>
            </p:grpSpPr>
            <p:sp>
              <p:nvSpPr>
                <p:cNvPr id="77" name="Дуга 76"/>
                <p:cNvSpPr/>
                <p:nvPr/>
              </p:nvSpPr>
              <p:spPr>
                <a:xfrm>
                  <a:off x="3643306" y="1714488"/>
                  <a:ext cx="1143008" cy="500066"/>
                </a:xfrm>
                <a:prstGeom prst="arc">
                  <a:avLst>
                    <a:gd name="adj1" fmla="val 10601391"/>
                    <a:gd name="adj2" fmla="val 43698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3071802" y="1928802"/>
                  <a:ext cx="1428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Группа 88"/>
                <p:cNvGrpSpPr/>
                <p:nvPr/>
              </p:nvGrpSpPr>
              <p:grpSpPr>
                <a:xfrm>
                  <a:off x="1857356" y="1714488"/>
                  <a:ext cx="7000924" cy="797960"/>
                  <a:chOff x="1857356" y="1714488"/>
                  <a:chExt cx="7000924" cy="797960"/>
                </a:xfrm>
              </p:grpSpPr>
              <p:grpSp>
                <p:nvGrpSpPr>
                  <p:cNvPr id="9" name="Группа 76"/>
                  <p:cNvGrpSpPr/>
                  <p:nvPr/>
                </p:nvGrpSpPr>
                <p:grpSpPr>
                  <a:xfrm>
                    <a:off x="1857356" y="1714488"/>
                    <a:ext cx="7000924" cy="797960"/>
                    <a:chOff x="1785918" y="4857760"/>
                    <a:chExt cx="7000924" cy="797960"/>
                  </a:xfrm>
                </p:grpSpPr>
                <p:sp>
                  <p:nvSpPr>
                    <p:cNvPr id="46" name="Овал 45"/>
                    <p:cNvSpPr/>
                    <p:nvPr/>
                  </p:nvSpPr>
                  <p:spPr>
                    <a:xfrm>
                      <a:off x="5786446" y="5143512"/>
                      <a:ext cx="142876" cy="14287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8" name="Овал 47"/>
                    <p:cNvSpPr/>
                    <p:nvPr/>
                  </p:nvSpPr>
                  <p:spPr>
                    <a:xfrm>
                      <a:off x="7143768" y="5143512"/>
                      <a:ext cx="142876" cy="14287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5" name="Блок-схема: узел 54"/>
                    <p:cNvSpPr/>
                    <p:nvPr/>
                  </p:nvSpPr>
                  <p:spPr>
                    <a:xfrm>
                      <a:off x="4643438" y="5143512"/>
                      <a:ext cx="142876" cy="142876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7" name="Дуга 56"/>
                    <p:cNvSpPr/>
                    <p:nvPr/>
                  </p:nvSpPr>
                  <p:spPr>
                    <a:xfrm>
                      <a:off x="4714876" y="4857760"/>
                      <a:ext cx="1143008" cy="500066"/>
                    </a:xfrm>
                    <a:prstGeom prst="arc">
                      <a:avLst>
                        <a:gd name="adj1" fmla="val 10601391"/>
                        <a:gd name="adj2" fmla="val 4369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10" name="Группа 75"/>
                    <p:cNvGrpSpPr/>
                    <p:nvPr/>
                  </p:nvGrpSpPr>
                  <p:grpSpPr>
                    <a:xfrm>
                      <a:off x="1785918" y="4857760"/>
                      <a:ext cx="7000924" cy="797960"/>
                      <a:chOff x="1785918" y="4857760"/>
                      <a:chExt cx="7000924" cy="797960"/>
                    </a:xfrm>
                  </p:grpSpPr>
                  <p:grpSp>
                    <p:nvGrpSpPr>
                      <p:cNvPr id="11" name="Группа 74"/>
                      <p:cNvGrpSpPr/>
                      <p:nvPr/>
                    </p:nvGrpSpPr>
                    <p:grpSpPr>
                      <a:xfrm>
                        <a:off x="1785918" y="4857760"/>
                        <a:ext cx="7000924" cy="797960"/>
                        <a:chOff x="1785918" y="4857760"/>
                        <a:chExt cx="7000924" cy="797960"/>
                      </a:xfrm>
                    </p:grpSpPr>
                    <p:grpSp>
                      <p:nvGrpSpPr>
                        <p:cNvPr id="12" name="Группа 67"/>
                        <p:cNvGrpSpPr/>
                        <p:nvPr/>
                      </p:nvGrpSpPr>
                      <p:grpSpPr>
                        <a:xfrm>
                          <a:off x="1785918" y="4857760"/>
                          <a:ext cx="7000924" cy="797960"/>
                          <a:chOff x="1785918" y="4857760"/>
                          <a:chExt cx="7000924" cy="797960"/>
                        </a:xfrm>
                      </p:grpSpPr>
                      <p:cxnSp>
                        <p:nvCxnSpPr>
                          <p:cNvPr id="43" name="Прямая соединительная линия 42"/>
                          <p:cNvCxnSpPr/>
                          <p:nvPr/>
                        </p:nvCxnSpPr>
                        <p:spPr>
                          <a:xfrm>
                            <a:off x="2786050" y="5214950"/>
                            <a:ext cx="5500726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49" name="Дуга 48"/>
                          <p:cNvSpPr/>
                          <p:nvPr/>
                        </p:nvSpPr>
                        <p:spPr>
                          <a:xfrm>
                            <a:off x="1785918" y="4929198"/>
                            <a:ext cx="1785950" cy="357190"/>
                          </a:xfrm>
                          <a:prstGeom prst="arc">
                            <a:avLst>
                              <a:gd name="adj1" fmla="val 16760002"/>
                              <a:gd name="adj2" fmla="val 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51" name="Дуга 50"/>
                          <p:cNvSpPr/>
                          <p:nvPr/>
                        </p:nvSpPr>
                        <p:spPr>
                          <a:xfrm>
                            <a:off x="5857884" y="4857760"/>
                            <a:ext cx="1357322" cy="500066"/>
                          </a:xfrm>
                          <a:prstGeom prst="arc">
                            <a:avLst>
                              <a:gd name="adj1" fmla="val 10601391"/>
                              <a:gd name="adj2" fmla="val 43698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52" name="Дуга 51"/>
                          <p:cNvSpPr/>
                          <p:nvPr/>
                        </p:nvSpPr>
                        <p:spPr>
                          <a:xfrm>
                            <a:off x="7143768" y="4929198"/>
                            <a:ext cx="1643074" cy="428628"/>
                          </a:xfrm>
                          <a:prstGeom prst="arc">
                            <a:avLst>
                              <a:gd name="adj1" fmla="val 11084928"/>
                              <a:gd name="adj2" fmla="val 19511031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53" name="TextBox 52"/>
                          <p:cNvSpPr txBox="1"/>
                          <p:nvPr/>
                        </p:nvSpPr>
                        <p:spPr>
                          <a:xfrm>
                            <a:off x="5715008" y="5286388"/>
                            <a:ext cx="301686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ru-RU" dirty="0"/>
                              <a:t>3</a:t>
                            </a:r>
                          </a:p>
                        </p:txBody>
                      </p:sp>
                      <p:sp>
                        <p:nvSpPr>
                          <p:cNvPr id="54" name="TextBox 53"/>
                          <p:cNvSpPr txBox="1"/>
                          <p:nvPr/>
                        </p:nvSpPr>
                        <p:spPr>
                          <a:xfrm>
                            <a:off x="7143768" y="5286388"/>
                            <a:ext cx="35719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u-RU" dirty="0" smtClean="0"/>
                              <a:t>4</a:t>
                            </a:r>
                            <a:endParaRPr lang="ru-RU" dirty="0"/>
                          </a:p>
                        </p:txBody>
                      </p:sp>
                      <p:cxnSp>
                        <p:nvCxnSpPr>
                          <p:cNvPr id="56" name="Прямая соединительная линия 55"/>
                          <p:cNvCxnSpPr/>
                          <p:nvPr/>
                        </p:nvCxnSpPr>
                        <p:spPr>
                          <a:xfrm>
                            <a:off x="5214942" y="5072074"/>
                            <a:ext cx="142876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" name="Прямая соединительная линия 60"/>
                          <p:cNvCxnSpPr/>
                          <p:nvPr/>
                        </p:nvCxnSpPr>
                        <p:spPr>
                          <a:xfrm>
                            <a:off x="6429388" y="5072074"/>
                            <a:ext cx="142876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" name="Прямая соединительная линия 62"/>
                          <p:cNvCxnSpPr/>
                          <p:nvPr/>
                        </p:nvCxnSpPr>
                        <p:spPr>
                          <a:xfrm>
                            <a:off x="7786710" y="5072074"/>
                            <a:ext cx="142876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7" name="Прямая соединительная линия 66"/>
                          <p:cNvCxnSpPr/>
                          <p:nvPr/>
                        </p:nvCxnSpPr>
                        <p:spPr>
                          <a:xfrm rot="5400000">
                            <a:off x="7786710" y="5072074"/>
                            <a:ext cx="142876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60" name="Прямая соединительная линия 59"/>
                        <p:cNvCxnSpPr/>
                        <p:nvPr/>
                      </p:nvCxnSpPr>
                      <p:spPr>
                        <a:xfrm>
                          <a:off x="4143372" y="5072074"/>
                          <a:ext cx="142876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74" name="TextBox 73"/>
                      <p:cNvSpPr txBox="1"/>
                      <p:nvPr/>
                    </p:nvSpPr>
                    <p:spPr>
                      <a:xfrm>
                        <a:off x="4572000" y="5286388"/>
                        <a:ext cx="50006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ru-RU" dirty="0"/>
                          <a:t>2</a:t>
                        </a:r>
                      </a:p>
                    </p:txBody>
                  </p:sp>
                </p:grpSp>
              </p:grpSp>
              <p:cxnSp>
                <p:nvCxnSpPr>
                  <p:cNvPr id="79" name="Прямая соединительная линия 78"/>
                  <p:cNvCxnSpPr/>
                  <p:nvPr/>
                </p:nvCxnSpPr>
                <p:spPr>
                  <a:xfrm rot="5400000">
                    <a:off x="4214810" y="1928802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Прямая соединительная линия 85"/>
                  <p:cNvCxnSpPr/>
                  <p:nvPr/>
                </p:nvCxnSpPr>
                <p:spPr>
                  <a:xfrm rot="5400000">
                    <a:off x="3071802" y="1928802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8" name="TextBox 87"/>
            <p:cNvSpPr txBox="1"/>
            <p:nvPr/>
          </p:nvSpPr>
          <p:spPr>
            <a:xfrm>
              <a:off x="3786182" y="200024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3143240" y="5214950"/>
            <a:ext cx="5857916" cy="797960"/>
            <a:chOff x="3143240" y="5214950"/>
            <a:chExt cx="5857916" cy="797960"/>
          </a:xfrm>
        </p:grpSpPr>
        <p:grpSp>
          <p:nvGrpSpPr>
            <p:cNvPr id="4" name="Группа 76"/>
            <p:cNvGrpSpPr/>
            <p:nvPr/>
          </p:nvGrpSpPr>
          <p:grpSpPr>
            <a:xfrm>
              <a:off x="3143240" y="5214950"/>
              <a:ext cx="5857916" cy="797960"/>
              <a:chOff x="2928926" y="4857760"/>
              <a:chExt cx="5857916" cy="797960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5786446" y="514351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7143768" y="5143512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Блок-схема: узел 39"/>
              <p:cNvSpPr/>
              <p:nvPr/>
            </p:nvSpPr>
            <p:spPr>
              <a:xfrm>
                <a:off x="4643438" y="5143512"/>
                <a:ext cx="142876" cy="142876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Дуга 40"/>
              <p:cNvSpPr/>
              <p:nvPr/>
            </p:nvSpPr>
            <p:spPr>
              <a:xfrm>
                <a:off x="4714876" y="4857760"/>
                <a:ext cx="1143008" cy="500066"/>
              </a:xfrm>
              <a:prstGeom prst="arc">
                <a:avLst>
                  <a:gd name="adj1" fmla="val 10601391"/>
                  <a:gd name="adj2" fmla="val 4369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" name="Группа 75"/>
              <p:cNvGrpSpPr/>
              <p:nvPr/>
            </p:nvGrpSpPr>
            <p:grpSpPr>
              <a:xfrm>
                <a:off x="2928926" y="4857760"/>
                <a:ext cx="5857916" cy="797960"/>
                <a:chOff x="2928926" y="4857760"/>
                <a:chExt cx="5857916" cy="797960"/>
              </a:xfrm>
            </p:grpSpPr>
            <p:grpSp>
              <p:nvGrpSpPr>
                <p:cNvPr id="6" name="Группа 74"/>
                <p:cNvGrpSpPr/>
                <p:nvPr/>
              </p:nvGrpSpPr>
              <p:grpSpPr>
                <a:xfrm>
                  <a:off x="2928926" y="4857760"/>
                  <a:ext cx="5857916" cy="797960"/>
                  <a:chOff x="2928926" y="4857760"/>
                  <a:chExt cx="5857916" cy="797960"/>
                </a:xfrm>
              </p:grpSpPr>
              <p:grpSp>
                <p:nvGrpSpPr>
                  <p:cNvPr id="7" name="Группа 67"/>
                  <p:cNvGrpSpPr/>
                  <p:nvPr/>
                </p:nvGrpSpPr>
                <p:grpSpPr>
                  <a:xfrm>
                    <a:off x="2928926" y="4857760"/>
                    <a:ext cx="5857916" cy="797960"/>
                    <a:chOff x="2928926" y="4857760"/>
                    <a:chExt cx="5857916" cy="797960"/>
                  </a:xfrm>
                </p:grpSpPr>
                <p:cxnSp>
                  <p:nvCxnSpPr>
                    <p:cNvPr id="58" name="Прямая соединительная линия 57"/>
                    <p:cNvCxnSpPr/>
                    <p:nvPr/>
                  </p:nvCxnSpPr>
                  <p:spPr>
                    <a:xfrm>
                      <a:off x="3929058" y="5214950"/>
                      <a:ext cx="4357718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9" name="Дуга 58"/>
                    <p:cNvSpPr/>
                    <p:nvPr/>
                  </p:nvSpPr>
                  <p:spPr>
                    <a:xfrm>
                      <a:off x="2928926" y="4929198"/>
                      <a:ext cx="1785950" cy="285752"/>
                    </a:xfrm>
                    <a:prstGeom prst="arc">
                      <a:avLst>
                        <a:gd name="adj1" fmla="val 16760002"/>
                        <a:gd name="adj2" fmla="val 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2" name="Дуга 61"/>
                    <p:cNvSpPr/>
                    <p:nvPr/>
                  </p:nvSpPr>
                  <p:spPr>
                    <a:xfrm>
                      <a:off x="5857884" y="4857760"/>
                      <a:ext cx="1357322" cy="500066"/>
                    </a:xfrm>
                    <a:prstGeom prst="arc">
                      <a:avLst>
                        <a:gd name="adj1" fmla="val 10601391"/>
                        <a:gd name="adj2" fmla="val 4369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4" name="Дуга 63"/>
                    <p:cNvSpPr/>
                    <p:nvPr/>
                  </p:nvSpPr>
                  <p:spPr>
                    <a:xfrm>
                      <a:off x="7143768" y="4929198"/>
                      <a:ext cx="1643074" cy="428628"/>
                    </a:xfrm>
                    <a:prstGeom prst="arc">
                      <a:avLst>
                        <a:gd name="adj1" fmla="val 11084928"/>
                        <a:gd name="adj2" fmla="val 19511031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5715008" y="5286388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dirty="0"/>
                        <a:t>0</a:t>
                      </a:r>
                    </a:p>
                  </p:txBody>
                </p:sp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7000892" y="5286388"/>
                      <a:ext cx="50006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0,6</a:t>
                      </a:r>
                      <a:endParaRPr lang="ru-RU" dirty="0"/>
                    </a:p>
                  </p:txBody>
                </p:sp>
                <p:cxnSp>
                  <p:nvCxnSpPr>
                    <p:cNvPr id="68" name="Прямая соединительная линия 67"/>
                    <p:cNvCxnSpPr/>
                    <p:nvPr/>
                  </p:nvCxnSpPr>
                  <p:spPr>
                    <a:xfrm>
                      <a:off x="5214942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Прямая соединительная линия 68"/>
                    <p:cNvCxnSpPr/>
                    <p:nvPr/>
                  </p:nvCxnSpPr>
                  <p:spPr>
                    <a:xfrm>
                      <a:off x="6429388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Прямая соединительная линия 69"/>
                    <p:cNvCxnSpPr/>
                    <p:nvPr/>
                  </p:nvCxnSpPr>
                  <p:spPr>
                    <a:xfrm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Прямая соединительная линия 70"/>
                    <p:cNvCxnSpPr/>
                    <p:nvPr/>
                  </p:nvCxnSpPr>
                  <p:spPr>
                    <a:xfrm rot="5400000">
                      <a:off x="7786710" y="5072074"/>
                      <a:ext cx="14287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Прямая соединительная линия 49"/>
                  <p:cNvCxnSpPr/>
                  <p:nvPr/>
                </p:nvCxnSpPr>
                <p:spPr>
                  <a:xfrm>
                    <a:off x="4143372" y="5072074"/>
                    <a:ext cx="14287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4572000" y="5286388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-5</a:t>
                  </a:r>
                  <a:endParaRPr lang="ru-RU" dirty="0"/>
                </a:p>
              </p:txBody>
            </p:sp>
          </p:grpSp>
        </p:grp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4357686" y="5429264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695</Words>
  <Application>Microsoft Office PowerPoint</Application>
  <PresentationFormat>Экран (4:3)</PresentationFormat>
  <Paragraphs>230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Решение неравенств методом интервалов</vt:lpstr>
      <vt:lpstr>Устная работа</vt:lpstr>
      <vt:lpstr>Устная работа</vt:lpstr>
      <vt:lpstr>Устная работа</vt:lpstr>
      <vt:lpstr>Алгоритм решения неравенств методом интервалов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Обобщенный метод интервалов</vt:lpstr>
      <vt:lpstr>Презентация PowerPoint</vt:lpstr>
      <vt:lpstr>Домашнее задание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8 (с прошлого занятия)</dc:title>
  <dc:creator>Рома</dc:creator>
  <cp:lastModifiedBy>Рома</cp:lastModifiedBy>
  <cp:revision>70</cp:revision>
  <dcterms:created xsi:type="dcterms:W3CDTF">2020-10-29T07:15:15Z</dcterms:created>
  <dcterms:modified xsi:type="dcterms:W3CDTF">2022-03-12T06:54:02Z</dcterms:modified>
</cp:coreProperties>
</file>