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304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5" r:id="rId46"/>
    <p:sldId id="300" r:id="rId47"/>
    <p:sldId id="301" r:id="rId48"/>
    <p:sldId id="302" r:id="rId49"/>
    <p:sldId id="303" r:id="rId5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876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0.wmf"/><Relationship Id="rId4" Type="http://schemas.openxmlformats.org/officeDocument/2006/relationships/image" Target="../media/image25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0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0.wmf"/><Relationship Id="rId5" Type="http://schemas.openxmlformats.org/officeDocument/2006/relationships/image" Target="../media/image28.wmf"/><Relationship Id="rId4" Type="http://schemas.openxmlformats.org/officeDocument/2006/relationships/image" Target="../media/image26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13" Type="http://schemas.openxmlformats.org/officeDocument/2006/relationships/image" Target="../media/image47.wmf"/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12" Type="http://schemas.openxmlformats.org/officeDocument/2006/relationships/image" Target="../media/image46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11" Type="http://schemas.openxmlformats.org/officeDocument/2006/relationships/image" Target="../media/image45.wmf"/><Relationship Id="rId5" Type="http://schemas.openxmlformats.org/officeDocument/2006/relationships/image" Target="../media/image39.wmf"/><Relationship Id="rId15" Type="http://schemas.openxmlformats.org/officeDocument/2006/relationships/image" Target="../media/image49.wmf"/><Relationship Id="rId10" Type="http://schemas.openxmlformats.org/officeDocument/2006/relationships/image" Target="../media/image44.wmf"/><Relationship Id="rId4" Type="http://schemas.openxmlformats.org/officeDocument/2006/relationships/image" Target="../media/image38.wmf"/><Relationship Id="rId9" Type="http://schemas.openxmlformats.org/officeDocument/2006/relationships/image" Target="../media/image43.wmf"/><Relationship Id="rId14" Type="http://schemas.openxmlformats.org/officeDocument/2006/relationships/image" Target="../media/image48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0.wmf"/><Relationship Id="rId6" Type="http://schemas.openxmlformats.org/officeDocument/2006/relationships/image" Target="../media/image57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7" Type="http://schemas.openxmlformats.org/officeDocument/2006/relationships/image" Target="../media/image58.wmf"/><Relationship Id="rId2" Type="http://schemas.openxmlformats.org/officeDocument/2006/relationships/image" Target="../media/image55.wmf"/><Relationship Id="rId1" Type="http://schemas.openxmlformats.org/officeDocument/2006/relationships/image" Target="../media/image50.wmf"/><Relationship Id="rId6" Type="http://schemas.openxmlformats.org/officeDocument/2006/relationships/image" Target="../media/image57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23.v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image" Target="../media/image56.wmf"/><Relationship Id="rId7" Type="http://schemas.openxmlformats.org/officeDocument/2006/relationships/image" Target="../media/image58.wmf"/><Relationship Id="rId2" Type="http://schemas.openxmlformats.org/officeDocument/2006/relationships/image" Target="../media/image55.wmf"/><Relationship Id="rId1" Type="http://schemas.openxmlformats.org/officeDocument/2006/relationships/image" Target="../media/image50.wmf"/><Relationship Id="rId6" Type="http://schemas.openxmlformats.org/officeDocument/2006/relationships/image" Target="../media/image57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Relationship Id="rId9" Type="http://schemas.openxmlformats.org/officeDocument/2006/relationships/image" Target="../media/image60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4" Type="http://schemas.openxmlformats.org/officeDocument/2006/relationships/image" Target="../media/image64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2.wmf"/><Relationship Id="rId1" Type="http://schemas.openxmlformats.org/officeDocument/2006/relationships/image" Target="../media/image65.wmf"/><Relationship Id="rId4" Type="http://schemas.openxmlformats.org/officeDocument/2006/relationships/image" Target="../media/image64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7.wmf"/><Relationship Id="rId1" Type="http://schemas.openxmlformats.org/officeDocument/2006/relationships/image" Target="../media/image62.wmf"/><Relationship Id="rId4" Type="http://schemas.openxmlformats.org/officeDocument/2006/relationships/image" Target="../media/image64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61.wmf"/><Relationship Id="rId1" Type="http://schemas.openxmlformats.org/officeDocument/2006/relationships/image" Target="../media/image68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1.wmf"/><Relationship Id="rId1" Type="http://schemas.openxmlformats.org/officeDocument/2006/relationships/image" Target="../media/image68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1.wmf"/><Relationship Id="rId2" Type="http://schemas.openxmlformats.org/officeDocument/2006/relationships/image" Target="../media/image61.wmf"/><Relationship Id="rId1" Type="http://schemas.openxmlformats.org/officeDocument/2006/relationships/image" Target="../media/image68.wmf"/><Relationship Id="rId4" Type="http://schemas.openxmlformats.org/officeDocument/2006/relationships/image" Target="../media/image7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3.wmf"/><Relationship Id="rId2" Type="http://schemas.openxmlformats.org/officeDocument/2006/relationships/image" Target="../media/image61.wmf"/><Relationship Id="rId1" Type="http://schemas.openxmlformats.org/officeDocument/2006/relationships/image" Target="../media/image68.wmf"/><Relationship Id="rId4" Type="http://schemas.openxmlformats.org/officeDocument/2006/relationships/image" Target="../media/image74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2" Type="http://schemas.openxmlformats.org/officeDocument/2006/relationships/image" Target="../media/image61.wmf"/><Relationship Id="rId1" Type="http://schemas.openxmlformats.org/officeDocument/2006/relationships/image" Target="../media/image68.wmf"/><Relationship Id="rId6" Type="http://schemas.openxmlformats.org/officeDocument/2006/relationships/image" Target="../media/image78.wmf"/><Relationship Id="rId5" Type="http://schemas.openxmlformats.org/officeDocument/2006/relationships/image" Target="../media/image77.wmf"/><Relationship Id="rId4" Type="http://schemas.openxmlformats.org/officeDocument/2006/relationships/image" Target="../media/image76.wmf"/></Relationships>
</file>

<file path=ppt/drawings/_rels/vmlDrawing3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0.wmf"/><Relationship Id="rId1" Type="http://schemas.openxmlformats.org/officeDocument/2006/relationships/image" Target="../media/image79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2.wmf"/><Relationship Id="rId2" Type="http://schemas.openxmlformats.org/officeDocument/2006/relationships/image" Target="../media/image81.wmf"/><Relationship Id="rId1" Type="http://schemas.openxmlformats.org/officeDocument/2006/relationships/image" Target="../media/image79.wmf"/><Relationship Id="rId4" Type="http://schemas.openxmlformats.org/officeDocument/2006/relationships/image" Target="../media/image83.wmf"/></Relationships>
</file>

<file path=ppt/drawings/_rels/vmlDrawing3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4.wmf"/><Relationship Id="rId2" Type="http://schemas.openxmlformats.org/officeDocument/2006/relationships/image" Target="../media/image81.wmf"/><Relationship Id="rId1" Type="http://schemas.openxmlformats.org/officeDocument/2006/relationships/image" Target="../media/image79.wmf"/><Relationship Id="rId4" Type="http://schemas.openxmlformats.org/officeDocument/2006/relationships/image" Target="../media/image83.wmf"/></Relationships>
</file>

<file path=ppt/drawings/_rels/vmlDrawing3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4.wmf"/><Relationship Id="rId2" Type="http://schemas.openxmlformats.org/officeDocument/2006/relationships/image" Target="../media/image81.wmf"/><Relationship Id="rId1" Type="http://schemas.openxmlformats.org/officeDocument/2006/relationships/image" Target="../media/image79.wmf"/><Relationship Id="rId6" Type="http://schemas.openxmlformats.org/officeDocument/2006/relationships/image" Target="../media/image86.wmf"/><Relationship Id="rId5" Type="http://schemas.openxmlformats.org/officeDocument/2006/relationships/image" Target="../media/image85.wmf"/><Relationship Id="rId4" Type="http://schemas.openxmlformats.org/officeDocument/2006/relationships/image" Target="../media/image83.wmf"/></Relationships>
</file>

<file path=ppt/drawings/_rels/vmlDrawing36.vml.rels><?xml version="1.0" encoding="UTF-8" standalone="yes"?>
<Relationships xmlns="http://schemas.openxmlformats.org/package/2006/relationships"><Relationship Id="rId3" Type="http://schemas.openxmlformats.org/officeDocument/2006/relationships/image" Target="../media/image89.wmf"/><Relationship Id="rId2" Type="http://schemas.openxmlformats.org/officeDocument/2006/relationships/image" Target="../media/image88.wmf"/><Relationship Id="rId1" Type="http://schemas.openxmlformats.org/officeDocument/2006/relationships/image" Target="../media/image87.wmf"/><Relationship Id="rId4" Type="http://schemas.openxmlformats.org/officeDocument/2006/relationships/image" Target="../media/image90.w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2.wmf"/></Relationships>
</file>

<file path=ppt/drawings/_rels/vmlDrawing38.vml.rels><?xml version="1.0" encoding="UTF-8" standalone="yes"?>
<Relationships xmlns="http://schemas.openxmlformats.org/package/2006/relationships"><Relationship Id="rId2" Type="http://schemas.openxmlformats.org/officeDocument/2006/relationships/image" Target="../media/image93.wmf"/><Relationship Id="rId1" Type="http://schemas.openxmlformats.org/officeDocument/2006/relationships/image" Target="../media/image92.wmf"/></Relationships>
</file>

<file path=ppt/drawings/_rels/vmlDrawing39.vml.rels><?xml version="1.0" encoding="UTF-8" standalone="yes"?>
<Relationships xmlns="http://schemas.openxmlformats.org/package/2006/relationships"><Relationship Id="rId3" Type="http://schemas.openxmlformats.org/officeDocument/2006/relationships/image" Target="../media/image94.wmf"/><Relationship Id="rId2" Type="http://schemas.openxmlformats.org/officeDocument/2006/relationships/image" Target="../media/image93.wmf"/><Relationship Id="rId1" Type="http://schemas.openxmlformats.org/officeDocument/2006/relationships/image" Target="../media/image9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0.vml.rels><?xml version="1.0" encoding="UTF-8" standalone="yes"?>
<Relationships xmlns="http://schemas.openxmlformats.org/package/2006/relationships"><Relationship Id="rId3" Type="http://schemas.openxmlformats.org/officeDocument/2006/relationships/image" Target="../media/image95.wmf"/><Relationship Id="rId2" Type="http://schemas.openxmlformats.org/officeDocument/2006/relationships/image" Target="../media/image93.wmf"/><Relationship Id="rId1" Type="http://schemas.openxmlformats.org/officeDocument/2006/relationships/image" Target="../media/image92.wmf"/></Relationships>
</file>

<file path=ppt/drawings/_rels/vmlDrawing4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8.wmf"/><Relationship Id="rId7" Type="http://schemas.openxmlformats.org/officeDocument/2006/relationships/image" Target="../media/image102.wmf"/><Relationship Id="rId2" Type="http://schemas.openxmlformats.org/officeDocument/2006/relationships/image" Target="../media/image97.wmf"/><Relationship Id="rId1" Type="http://schemas.openxmlformats.org/officeDocument/2006/relationships/image" Target="../media/image96.wmf"/><Relationship Id="rId6" Type="http://schemas.openxmlformats.org/officeDocument/2006/relationships/image" Target="../media/image101.wmf"/><Relationship Id="rId5" Type="http://schemas.openxmlformats.org/officeDocument/2006/relationships/image" Target="../media/image100.wmf"/><Relationship Id="rId4" Type="http://schemas.openxmlformats.org/officeDocument/2006/relationships/image" Target="../media/image99.wmf"/></Relationships>
</file>

<file path=ppt/drawings/_rels/vmlDrawing4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wmf"/><Relationship Id="rId3" Type="http://schemas.openxmlformats.org/officeDocument/2006/relationships/image" Target="../media/image98.wmf"/><Relationship Id="rId7" Type="http://schemas.openxmlformats.org/officeDocument/2006/relationships/image" Target="../media/image102.wmf"/><Relationship Id="rId2" Type="http://schemas.openxmlformats.org/officeDocument/2006/relationships/image" Target="../media/image97.wmf"/><Relationship Id="rId1" Type="http://schemas.openxmlformats.org/officeDocument/2006/relationships/image" Target="../media/image96.wmf"/><Relationship Id="rId6" Type="http://schemas.openxmlformats.org/officeDocument/2006/relationships/image" Target="../media/image101.wmf"/><Relationship Id="rId5" Type="http://schemas.openxmlformats.org/officeDocument/2006/relationships/image" Target="../media/image100.wmf"/><Relationship Id="rId4" Type="http://schemas.openxmlformats.org/officeDocument/2006/relationships/image" Target="../media/image99.wmf"/></Relationships>
</file>

<file path=ppt/drawings/_rels/vmlDrawing4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4.wmf"/><Relationship Id="rId3" Type="http://schemas.openxmlformats.org/officeDocument/2006/relationships/image" Target="../media/image98.wmf"/><Relationship Id="rId7" Type="http://schemas.openxmlformats.org/officeDocument/2006/relationships/image" Target="../media/image102.wmf"/><Relationship Id="rId2" Type="http://schemas.openxmlformats.org/officeDocument/2006/relationships/image" Target="../media/image97.wmf"/><Relationship Id="rId1" Type="http://schemas.openxmlformats.org/officeDocument/2006/relationships/image" Target="../media/image96.wmf"/><Relationship Id="rId6" Type="http://schemas.openxmlformats.org/officeDocument/2006/relationships/image" Target="../media/image101.wmf"/><Relationship Id="rId5" Type="http://schemas.openxmlformats.org/officeDocument/2006/relationships/image" Target="../media/image100.wmf"/><Relationship Id="rId4" Type="http://schemas.openxmlformats.org/officeDocument/2006/relationships/image" Target="../media/image99.wmf"/></Relationships>
</file>

<file path=ppt/drawings/_rels/vmlDrawing4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4.wmf"/><Relationship Id="rId3" Type="http://schemas.openxmlformats.org/officeDocument/2006/relationships/image" Target="../media/image98.wmf"/><Relationship Id="rId7" Type="http://schemas.openxmlformats.org/officeDocument/2006/relationships/image" Target="../media/image102.wmf"/><Relationship Id="rId2" Type="http://schemas.openxmlformats.org/officeDocument/2006/relationships/image" Target="../media/image97.wmf"/><Relationship Id="rId1" Type="http://schemas.openxmlformats.org/officeDocument/2006/relationships/image" Target="../media/image96.wmf"/><Relationship Id="rId6" Type="http://schemas.openxmlformats.org/officeDocument/2006/relationships/image" Target="../media/image101.wmf"/><Relationship Id="rId5" Type="http://schemas.openxmlformats.org/officeDocument/2006/relationships/image" Target="../media/image100.wmf"/><Relationship Id="rId4" Type="http://schemas.openxmlformats.org/officeDocument/2006/relationships/image" Target="../media/image99.wmf"/><Relationship Id="rId9" Type="http://schemas.openxmlformats.org/officeDocument/2006/relationships/image" Target="../media/image105.wmf"/></Relationships>
</file>

<file path=ppt/drawings/_rels/vmlDrawing4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6.wmf"/></Relationships>
</file>

<file path=ppt/drawings/_rels/vmlDrawing4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7.wmf"/><Relationship Id="rId1" Type="http://schemas.openxmlformats.org/officeDocument/2006/relationships/image" Target="../media/image106.wmf"/></Relationships>
</file>

<file path=ppt/drawings/_rels/vmlDrawing4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9.wmf"/><Relationship Id="rId2" Type="http://schemas.openxmlformats.org/officeDocument/2006/relationships/image" Target="../media/image108.wmf"/><Relationship Id="rId1" Type="http://schemas.openxmlformats.org/officeDocument/2006/relationships/image" Target="../media/image106.wmf"/></Relationships>
</file>

<file path=ppt/drawings/_rels/vmlDrawing4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1.wmf"/><Relationship Id="rId1" Type="http://schemas.openxmlformats.org/officeDocument/2006/relationships/image" Target="../media/image1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8.wmf"/><Relationship Id="rId4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4.wmf"/><Relationship Id="rId1" Type="http://schemas.openxmlformats.org/officeDocument/2006/relationships/image" Target="../media/image8.wmf"/><Relationship Id="rId5" Type="http://schemas.openxmlformats.org/officeDocument/2006/relationships/image" Target="../media/image15.wmf"/><Relationship Id="rId4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7.wmf"/><Relationship Id="rId2" Type="http://schemas.openxmlformats.org/officeDocument/2006/relationships/image" Target="../media/image14.wmf"/><Relationship Id="rId1" Type="http://schemas.openxmlformats.org/officeDocument/2006/relationships/image" Target="../media/image8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2.wmf"/><Relationship Id="rId7" Type="http://schemas.openxmlformats.org/officeDocument/2006/relationships/image" Target="../media/image18.wmf"/><Relationship Id="rId2" Type="http://schemas.openxmlformats.org/officeDocument/2006/relationships/image" Target="../media/image14.wmf"/><Relationship Id="rId1" Type="http://schemas.openxmlformats.org/officeDocument/2006/relationships/image" Target="../media/image8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ECFA0-170D-47D5-9578-7698EB87DD4C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4E07-78BC-45EC-8B87-2DF0080A20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ECFA0-170D-47D5-9578-7698EB87DD4C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4E07-78BC-45EC-8B87-2DF0080A20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ECFA0-170D-47D5-9578-7698EB87DD4C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4E07-78BC-45EC-8B87-2DF0080A20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ECFA0-170D-47D5-9578-7698EB87DD4C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4E07-78BC-45EC-8B87-2DF0080A20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ECFA0-170D-47D5-9578-7698EB87DD4C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4E07-78BC-45EC-8B87-2DF0080A20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ECFA0-170D-47D5-9578-7698EB87DD4C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4E07-78BC-45EC-8B87-2DF0080A20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ECFA0-170D-47D5-9578-7698EB87DD4C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4E07-78BC-45EC-8B87-2DF0080A20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ECFA0-170D-47D5-9578-7698EB87DD4C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4E07-78BC-45EC-8B87-2DF0080A20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ECFA0-170D-47D5-9578-7698EB87DD4C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4E07-78BC-45EC-8B87-2DF0080A20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ECFA0-170D-47D5-9578-7698EB87DD4C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4E07-78BC-45EC-8B87-2DF0080A20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ECFA0-170D-47D5-9578-7698EB87DD4C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C4E07-78BC-45EC-8B87-2DF0080A20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ECFA0-170D-47D5-9578-7698EB87DD4C}" type="datetimeFigureOut">
              <a:rPr lang="ru-RU" smtClean="0"/>
              <a:pPr/>
              <a:t>18.03.2022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C4E07-78BC-45EC-8B87-2DF0080A202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0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20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20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20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47.bin"/><Relationship Id="rId10" Type="http://schemas.openxmlformats.org/officeDocument/2006/relationships/image" Target="../media/image25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49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2.bin"/><Relationship Id="rId12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54.bin"/><Relationship Id="rId5" Type="http://schemas.openxmlformats.org/officeDocument/2006/relationships/oleObject" Target="../embeddings/oleObject51.bin"/><Relationship Id="rId10" Type="http://schemas.openxmlformats.org/officeDocument/2006/relationships/image" Target="../media/image26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53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7.bin"/><Relationship Id="rId12" Type="http://schemas.openxmlformats.org/officeDocument/2006/relationships/image" Target="../media/image2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59.bin"/><Relationship Id="rId5" Type="http://schemas.openxmlformats.org/officeDocument/2006/relationships/oleObject" Target="../embeddings/oleObject56.bin"/><Relationship Id="rId10" Type="http://schemas.openxmlformats.org/officeDocument/2006/relationships/image" Target="../media/image26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58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9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oleObject" Target="../embeddings/oleObject66.bin"/><Relationship Id="rId3" Type="http://schemas.openxmlformats.org/officeDocument/2006/relationships/oleObject" Target="../embeddings/oleObject61.bin"/><Relationship Id="rId7" Type="http://schemas.openxmlformats.org/officeDocument/2006/relationships/oleObject" Target="../embeddings/oleObject63.bin"/><Relationship Id="rId12" Type="http://schemas.openxmlformats.org/officeDocument/2006/relationships/image" Target="../media/image3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65.bin"/><Relationship Id="rId5" Type="http://schemas.openxmlformats.org/officeDocument/2006/relationships/oleObject" Target="../embeddings/oleObject62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64.bin"/><Relationship Id="rId14" Type="http://schemas.openxmlformats.org/officeDocument/2006/relationships/image" Target="../media/image34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oleObject" Target="../embeddings/oleObject72.bin"/><Relationship Id="rId18" Type="http://schemas.openxmlformats.org/officeDocument/2006/relationships/image" Target="../media/image42.wmf"/><Relationship Id="rId26" Type="http://schemas.openxmlformats.org/officeDocument/2006/relationships/image" Target="../media/image46.wmf"/><Relationship Id="rId3" Type="http://schemas.openxmlformats.org/officeDocument/2006/relationships/oleObject" Target="../embeddings/oleObject67.bin"/><Relationship Id="rId21" Type="http://schemas.openxmlformats.org/officeDocument/2006/relationships/oleObject" Target="../embeddings/oleObject76.bin"/><Relationship Id="rId7" Type="http://schemas.openxmlformats.org/officeDocument/2006/relationships/oleObject" Target="../embeddings/oleObject69.bin"/><Relationship Id="rId12" Type="http://schemas.openxmlformats.org/officeDocument/2006/relationships/image" Target="../media/image39.wmf"/><Relationship Id="rId17" Type="http://schemas.openxmlformats.org/officeDocument/2006/relationships/oleObject" Target="../embeddings/oleObject74.bin"/><Relationship Id="rId25" Type="http://schemas.openxmlformats.org/officeDocument/2006/relationships/oleObject" Target="../embeddings/oleObject7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1.wmf"/><Relationship Id="rId20" Type="http://schemas.openxmlformats.org/officeDocument/2006/relationships/image" Target="../media/image43.wmf"/><Relationship Id="rId29" Type="http://schemas.openxmlformats.org/officeDocument/2006/relationships/oleObject" Target="../embeddings/oleObject80.bin"/><Relationship Id="rId1" Type="http://schemas.openxmlformats.org/officeDocument/2006/relationships/vmlDrawing" Target="../drawings/vmlDrawing18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71.bin"/><Relationship Id="rId24" Type="http://schemas.openxmlformats.org/officeDocument/2006/relationships/image" Target="../media/image45.wmf"/><Relationship Id="rId32" Type="http://schemas.openxmlformats.org/officeDocument/2006/relationships/image" Target="../media/image49.wmf"/><Relationship Id="rId5" Type="http://schemas.openxmlformats.org/officeDocument/2006/relationships/oleObject" Target="../embeddings/oleObject68.bin"/><Relationship Id="rId15" Type="http://schemas.openxmlformats.org/officeDocument/2006/relationships/oleObject" Target="../embeddings/oleObject73.bin"/><Relationship Id="rId23" Type="http://schemas.openxmlformats.org/officeDocument/2006/relationships/oleObject" Target="../embeddings/oleObject77.bin"/><Relationship Id="rId28" Type="http://schemas.openxmlformats.org/officeDocument/2006/relationships/image" Target="../media/image47.wmf"/><Relationship Id="rId10" Type="http://schemas.openxmlformats.org/officeDocument/2006/relationships/image" Target="../media/image38.wmf"/><Relationship Id="rId19" Type="http://schemas.openxmlformats.org/officeDocument/2006/relationships/oleObject" Target="../embeddings/oleObject75.bin"/><Relationship Id="rId31" Type="http://schemas.openxmlformats.org/officeDocument/2006/relationships/oleObject" Target="../embeddings/oleObject81.bin"/><Relationship Id="rId4" Type="http://schemas.openxmlformats.org/officeDocument/2006/relationships/image" Target="../media/image35.wmf"/><Relationship Id="rId9" Type="http://schemas.openxmlformats.org/officeDocument/2006/relationships/oleObject" Target="../embeddings/oleObject70.bin"/><Relationship Id="rId14" Type="http://schemas.openxmlformats.org/officeDocument/2006/relationships/image" Target="../media/image40.wmf"/><Relationship Id="rId22" Type="http://schemas.openxmlformats.org/officeDocument/2006/relationships/image" Target="../media/image44.wmf"/><Relationship Id="rId27" Type="http://schemas.openxmlformats.org/officeDocument/2006/relationships/oleObject" Target="../embeddings/oleObject79.bin"/><Relationship Id="rId30" Type="http://schemas.openxmlformats.org/officeDocument/2006/relationships/image" Target="../media/image48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50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oleObject" Target="../embeddings/oleObject83.bin"/><Relationship Id="rId7" Type="http://schemas.openxmlformats.org/officeDocument/2006/relationships/oleObject" Target="../embeddings/oleObject85.bin"/><Relationship Id="rId12" Type="http://schemas.openxmlformats.org/officeDocument/2006/relationships/image" Target="../media/image5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51.wmf"/><Relationship Id="rId11" Type="http://schemas.openxmlformats.org/officeDocument/2006/relationships/oleObject" Target="../embeddings/oleObject87.bin"/><Relationship Id="rId5" Type="http://schemas.openxmlformats.org/officeDocument/2006/relationships/oleObject" Target="../embeddings/oleObject84.bin"/><Relationship Id="rId10" Type="http://schemas.openxmlformats.org/officeDocument/2006/relationships/image" Target="../media/image53.wmf"/><Relationship Id="rId4" Type="http://schemas.openxmlformats.org/officeDocument/2006/relationships/image" Target="../media/image50.wmf"/><Relationship Id="rId9" Type="http://schemas.openxmlformats.org/officeDocument/2006/relationships/oleObject" Target="../embeddings/oleObject86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13" Type="http://schemas.openxmlformats.org/officeDocument/2006/relationships/oleObject" Target="../embeddings/oleObject93.bin"/><Relationship Id="rId3" Type="http://schemas.openxmlformats.org/officeDocument/2006/relationships/oleObject" Target="../embeddings/oleObject88.bin"/><Relationship Id="rId7" Type="http://schemas.openxmlformats.org/officeDocument/2006/relationships/oleObject" Target="../embeddings/oleObject90.bin"/><Relationship Id="rId12" Type="http://schemas.openxmlformats.org/officeDocument/2006/relationships/image" Target="../media/image5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55.wmf"/><Relationship Id="rId11" Type="http://schemas.openxmlformats.org/officeDocument/2006/relationships/oleObject" Target="../embeddings/oleObject92.bin"/><Relationship Id="rId5" Type="http://schemas.openxmlformats.org/officeDocument/2006/relationships/oleObject" Target="../embeddings/oleObject89.bin"/><Relationship Id="rId10" Type="http://schemas.openxmlformats.org/officeDocument/2006/relationships/image" Target="../media/image53.wmf"/><Relationship Id="rId4" Type="http://schemas.openxmlformats.org/officeDocument/2006/relationships/image" Target="../media/image50.wmf"/><Relationship Id="rId9" Type="http://schemas.openxmlformats.org/officeDocument/2006/relationships/oleObject" Target="../embeddings/oleObject91.bin"/><Relationship Id="rId14" Type="http://schemas.openxmlformats.org/officeDocument/2006/relationships/image" Target="../media/image57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13" Type="http://schemas.openxmlformats.org/officeDocument/2006/relationships/oleObject" Target="../embeddings/oleObject99.bin"/><Relationship Id="rId3" Type="http://schemas.openxmlformats.org/officeDocument/2006/relationships/oleObject" Target="../embeddings/oleObject94.bin"/><Relationship Id="rId7" Type="http://schemas.openxmlformats.org/officeDocument/2006/relationships/oleObject" Target="../embeddings/oleObject96.bin"/><Relationship Id="rId12" Type="http://schemas.openxmlformats.org/officeDocument/2006/relationships/image" Target="../media/image54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8.wmf"/><Relationship Id="rId1" Type="http://schemas.openxmlformats.org/officeDocument/2006/relationships/vmlDrawing" Target="../drawings/vmlDrawing22.vml"/><Relationship Id="rId6" Type="http://schemas.openxmlformats.org/officeDocument/2006/relationships/image" Target="../media/image55.wmf"/><Relationship Id="rId11" Type="http://schemas.openxmlformats.org/officeDocument/2006/relationships/oleObject" Target="../embeddings/oleObject98.bin"/><Relationship Id="rId5" Type="http://schemas.openxmlformats.org/officeDocument/2006/relationships/oleObject" Target="../embeddings/oleObject95.bin"/><Relationship Id="rId15" Type="http://schemas.openxmlformats.org/officeDocument/2006/relationships/oleObject" Target="../embeddings/oleObject100.bin"/><Relationship Id="rId10" Type="http://schemas.openxmlformats.org/officeDocument/2006/relationships/image" Target="../media/image53.wmf"/><Relationship Id="rId4" Type="http://schemas.openxmlformats.org/officeDocument/2006/relationships/image" Target="../media/image50.wmf"/><Relationship Id="rId9" Type="http://schemas.openxmlformats.org/officeDocument/2006/relationships/oleObject" Target="../embeddings/oleObject97.bin"/><Relationship Id="rId14" Type="http://schemas.openxmlformats.org/officeDocument/2006/relationships/image" Target="../media/image57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13" Type="http://schemas.openxmlformats.org/officeDocument/2006/relationships/oleObject" Target="../embeddings/oleObject106.bin"/><Relationship Id="rId18" Type="http://schemas.openxmlformats.org/officeDocument/2006/relationships/image" Target="../media/image59.wmf"/><Relationship Id="rId3" Type="http://schemas.openxmlformats.org/officeDocument/2006/relationships/oleObject" Target="../embeddings/oleObject101.bin"/><Relationship Id="rId7" Type="http://schemas.openxmlformats.org/officeDocument/2006/relationships/oleObject" Target="../embeddings/oleObject103.bin"/><Relationship Id="rId12" Type="http://schemas.openxmlformats.org/officeDocument/2006/relationships/image" Target="../media/image54.wmf"/><Relationship Id="rId17" Type="http://schemas.openxmlformats.org/officeDocument/2006/relationships/oleObject" Target="../embeddings/oleObject10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8.wmf"/><Relationship Id="rId20" Type="http://schemas.openxmlformats.org/officeDocument/2006/relationships/image" Target="../media/image60.wmf"/><Relationship Id="rId1" Type="http://schemas.openxmlformats.org/officeDocument/2006/relationships/vmlDrawing" Target="../drawings/vmlDrawing23.vml"/><Relationship Id="rId6" Type="http://schemas.openxmlformats.org/officeDocument/2006/relationships/image" Target="../media/image55.wmf"/><Relationship Id="rId11" Type="http://schemas.openxmlformats.org/officeDocument/2006/relationships/oleObject" Target="../embeddings/oleObject105.bin"/><Relationship Id="rId5" Type="http://schemas.openxmlformats.org/officeDocument/2006/relationships/oleObject" Target="../embeddings/oleObject102.bin"/><Relationship Id="rId15" Type="http://schemas.openxmlformats.org/officeDocument/2006/relationships/oleObject" Target="../embeddings/oleObject107.bin"/><Relationship Id="rId10" Type="http://schemas.openxmlformats.org/officeDocument/2006/relationships/image" Target="../media/image53.wmf"/><Relationship Id="rId19" Type="http://schemas.openxmlformats.org/officeDocument/2006/relationships/oleObject" Target="../embeddings/oleObject109.bin"/><Relationship Id="rId4" Type="http://schemas.openxmlformats.org/officeDocument/2006/relationships/image" Target="../media/image50.wmf"/><Relationship Id="rId9" Type="http://schemas.openxmlformats.org/officeDocument/2006/relationships/oleObject" Target="../embeddings/oleObject104.bin"/><Relationship Id="rId14" Type="http://schemas.openxmlformats.org/officeDocument/2006/relationships/image" Target="../media/image57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3" Type="http://schemas.openxmlformats.org/officeDocument/2006/relationships/oleObject" Target="../embeddings/oleObject110.bin"/><Relationship Id="rId7" Type="http://schemas.openxmlformats.org/officeDocument/2006/relationships/oleObject" Target="../embeddings/oleObject1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62.wmf"/><Relationship Id="rId5" Type="http://schemas.openxmlformats.org/officeDocument/2006/relationships/oleObject" Target="../embeddings/oleObject111.bin"/><Relationship Id="rId10" Type="http://schemas.openxmlformats.org/officeDocument/2006/relationships/image" Target="../media/image64.wmf"/><Relationship Id="rId4" Type="http://schemas.openxmlformats.org/officeDocument/2006/relationships/image" Target="../media/image61.wmf"/><Relationship Id="rId9" Type="http://schemas.openxmlformats.org/officeDocument/2006/relationships/oleObject" Target="../embeddings/oleObject113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3" Type="http://schemas.openxmlformats.org/officeDocument/2006/relationships/oleObject" Target="../embeddings/oleObject114.bin"/><Relationship Id="rId7" Type="http://schemas.openxmlformats.org/officeDocument/2006/relationships/oleObject" Target="../embeddings/oleObject1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62.wmf"/><Relationship Id="rId5" Type="http://schemas.openxmlformats.org/officeDocument/2006/relationships/oleObject" Target="../embeddings/oleObject115.bin"/><Relationship Id="rId10" Type="http://schemas.openxmlformats.org/officeDocument/2006/relationships/image" Target="../media/image64.wmf"/><Relationship Id="rId4" Type="http://schemas.openxmlformats.org/officeDocument/2006/relationships/image" Target="../media/image65.wmf"/><Relationship Id="rId9" Type="http://schemas.openxmlformats.org/officeDocument/2006/relationships/oleObject" Target="../embeddings/oleObject117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3" Type="http://schemas.openxmlformats.org/officeDocument/2006/relationships/oleObject" Target="../embeddings/oleObject118.bin"/><Relationship Id="rId7" Type="http://schemas.openxmlformats.org/officeDocument/2006/relationships/oleObject" Target="../embeddings/oleObject1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67.wmf"/><Relationship Id="rId5" Type="http://schemas.openxmlformats.org/officeDocument/2006/relationships/oleObject" Target="../embeddings/oleObject119.bin"/><Relationship Id="rId10" Type="http://schemas.openxmlformats.org/officeDocument/2006/relationships/image" Target="../media/image64.wmf"/><Relationship Id="rId4" Type="http://schemas.openxmlformats.org/officeDocument/2006/relationships/image" Target="../media/image62.wmf"/><Relationship Id="rId9" Type="http://schemas.openxmlformats.org/officeDocument/2006/relationships/oleObject" Target="../embeddings/oleObject121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3" Type="http://schemas.openxmlformats.org/officeDocument/2006/relationships/oleObject" Target="../embeddings/oleObject122.bin"/><Relationship Id="rId7" Type="http://schemas.openxmlformats.org/officeDocument/2006/relationships/oleObject" Target="../embeddings/oleObject1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61.wmf"/><Relationship Id="rId5" Type="http://schemas.openxmlformats.org/officeDocument/2006/relationships/oleObject" Target="../embeddings/oleObject123.bin"/><Relationship Id="rId4" Type="http://schemas.openxmlformats.org/officeDocument/2006/relationships/image" Target="../media/image68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3" Type="http://schemas.openxmlformats.org/officeDocument/2006/relationships/oleObject" Target="../embeddings/oleObject125.bin"/><Relationship Id="rId7" Type="http://schemas.openxmlformats.org/officeDocument/2006/relationships/oleObject" Target="../embeddings/oleObject1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61.wmf"/><Relationship Id="rId5" Type="http://schemas.openxmlformats.org/officeDocument/2006/relationships/oleObject" Target="../embeddings/oleObject126.bin"/><Relationship Id="rId4" Type="http://schemas.openxmlformats.org/officeDocument/2006/relationships/image" Target="../media/image68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7.bin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3" Type="http://schemas.openxmlformats.org/officeDocument/2006/relationships/oleObject" Target="../embeddings/oleObject128.bin"/><Relationship Id="rId7" Type="http://schemas.openxmlformats.org/officeDocument/2006/relationships/oleObject" Target="../embeddings/oleObject1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61.wmf"/><Relationship Id="rId5" Type="http://schemas.openxmlformats.org/officeDocument/2006/relationships/oleObject" Target="../embeddings/oleObject129.bin"/><Relationship Id="rId10" Type="http://schemas.openxmlformats.org/officeDocument/2006/relationships/image" Target="../media/image72.wmf"/><Relationship Id="rId4" Type="http://schemas.openxmlformats.org/officeDocument/2006/relationships/image" Target="../media/image68.wmf"/><Relationship Id="rId9" Type="http://schemas.openxmlformats.org/officeDocument/2006/relationships/oleObject" Target="../embeddings/oleObject131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3" Type="http://schemas.openxmlformats.org/officeDocument/2006/relationships/oleObject" Target="../embeddings/oleObject132.bin"/><Relationship Id="rId7" Type="http://schemas.openxmlformats.org/officeDocument/2006/relationships/oleObject" Target="../embeddings/oleObject1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61.wmf"/><Relationship Id="rId5" Type="http://schemas.openxmlformats.org/officeDocument/2006/relationships/oleObject" Target="../embeddings/oleObject133.bin"/><Relationship Id="rId10" Type="http://schemas.openxmlformats.org/officeDocument/2006/relationships/image" Target="../media/image74.wmf"/><Relationship Id="rId4" Type="http://schemas.openxmlformats.org/officeDocument/2006/relationships/image" Target="../media/image68.wmf"/><Relationship Id="rId9" Type="http://schemas.openxmlformats.org/officeDocument/2006/relationships/oleObject" Target="../embeddings/oleObject135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13" Type="http://schemas.openxmlformats.org/officeDocument/2006/relationships/oleObject" Target="../embeddings/oleObject141.bin"/><Relationship Id="rId3" Type="http://schemas.openxmlformats.org/officeDocument/2006/relationships/oleObject" Target="../embeddings/oleObject136.bin"/><Relationship Id="rId7" Type="http://schemas.openxmlformats.org/officeDocument/2006/relationships/oleObject" Target="../embeddings/oleObject138.bin"/><Relationship Id="rId12" Type="http://schemas.openxmlformats.org/officeDocument/2006/relationships/image" Target="../media/image7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6" Type="http://schemas.openxmlformats.org/officeDocument/2006/relationships/image" Target="../media/image61.wmf"/><Relationship Id="rId11" Type="http://schemas.openxmlformats.org/officeDocument/2006/relationships/oleObject" Target="../embeddings/oleObject140.bin"/><Relationship Id="rId5" Type="http://schemas.openxmlformats.org/officeDocument/2006/relationships/oleObject" Target="../embeddings/oleObject137.bin"/><Relationship Id="rId10" Type="http://schemas.openxmlformats.org/officeDocument/2006/relationships/image" Target="../media/image76.wmf"/><Relationship Id="rId4" Type="http://schemas.openxmlformats.org/officeDocument/2006/relationships/image" Target="../media/image68.wmf"/><Relationship Id="rId9" Type="http://schemas.openxmlformats.org/officeDocument/2006/relationships/oleObject" Target="../embeddings/oleObject139.bin"/><Relationship Id="rId14" Type="http://schemas.openxmlformats.org/officeDocument/2006/relationships/image" Target="../media/image78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6" Type="http://schemas.openxmlformats.org/officeDocument/2006/relationships/image" Target="../media/image80.wmf"/><Relationship Id="rId5" Type="http://schemas.openxmlformats.org/officeDocument/2006/relationships/oleObject" Target="../embeddings/oleObject143.bin"/><Relationship Id="rId4" Type="http://schemas.openxmlformats.org/officeDocument/2006/relationships/image" Target="../media/image79.wmf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wmf"/><Relationship Id="rId3" Type="http://schemas.openxmlformats.org/officeDocument/2006/relationships/oleObject" Target="../embeddings/oleObject144.bin"/><Relationship Id="rId7" Type="http://schemas.openxmlformats.org/officeDocument/2006/relationships/oleObject" Target="../embeddings/oleObject1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6" Type="http://schemas.openxmlformats.org/officeDocument/2006/relationships/image" Target="../media/image81.wmf"/><Relationship Id="rId5" Type="http://schemas.openxmlformats.org/officeDocument/2006/relationships/oleObject" Target="../embeddings/oleObject145.bin"/><Relationship Id="rId10" Type="http://schemas.openxmlformats.org/officeDocument/2006/relationships/image" Target="../media/image83.wmf"/><Relationship Id="rId4" Type="http://schemas.openxmlformats.org/officeDocument/2006/relationships/image" Target="../media/image79.wmf"/><Relationship Id="rId9" Type="http://schemas.openxmlformats.org/officeDocument/2006/relationships/oleObject" Target="../embeddings/oleObject147.bin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3" Type="http://schemas.openxmlformats.org/officeDocument/2006/relationships/oleObject" Target="../embeddings/oleObject148.bin"/><Relationship Id="rId7" Type="http://schemas.openxmlformats.org/officeDocument/2006/relationships/oleObject" Target="../embeddings/oleObject1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6" Type="http://schemas.openxmlformats.org/officeDocument/2006/relationships/image" Target="../media/image81.wmf"/><Relationship Id="rId5" Type="http://schemas.openxmlformats.org/officeDocument/2006/relationships/oleObject" Target="../embeddings/oleObject149.bin"/><Relationship Id="rId10" Type="http://schemas.openxmlformats.org/officeDocument/2006/relationships/image" Target="../media/image83.wmf"/><Relationship Id="rId4" Type="http://schemas.openxmlformats.org/officeDocument/2006/relationships/image" Target="../media/image79.wmf"/><Relationship Id="rId9" Type="http://schemas.openxmlformats.org/officeDocument/2006/relationships/oleObject" Target="../embeddings/oleObject151.bin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13" Type="http://schemas.openxmlformats.org/officeDocument/2006/relationships/oleObject" Target="../embeddings/oleObject157.bin"/><Relationship Id="rId3" Type="http://schemas.openxmlformats.org/officeDocument/2006/relationships/oleObject" Target="../embeddings/oleObject152.bin"/><Relationship Id="rId7" Type="http://schemas.openxmlformats.org/officeDocument/2006/relationships/oleObject" Target="../embeddings/oleObject154.bin"/><Relationship Id="rId12" Type="http://schemas.openxmlformats.org/officeDocument/2006/relationships/image" Target="../media/image8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6" Type="http://schemas.openxmlformats.org/officeDocument/2006/relationships/image" Target="../media/image81.wmf"/><Relationship Id="rId11" Type="http://schemas.openxmlformats.org/officeDocument/2006/relationships/oleObject" Target="../embeddings/oleObject156.bin"/><Relationship Id="rId5" Type="http://schemas.openxmlformats.org/officeDocument/2006/relationships/oleObject" Target="../embeddings/oleObject153.bin"/><Relationship Id="rId10" Type="http://schemas.openxmlformats.org/officeDocument/2006/relationships/image" Target="../media/image83.wmf"/><Relationship Id="rId4" Type="http://schemas.openxmlformats.org/officeDocument/2006/relationships/image" Target="../media/image79.wmf"/><Relationship Id="rId9" Type="http://schemas.openxmlformats.org/officeDocument/2006/relationships/oleObject" Target="../embeddings/oleObject155.bin"/><Relationship Id="rId14" Type="http://schemas.openxmlformats.org/officeDocument/2006/relationships/image" Target="../media/image86.wmf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0.bin"/><Relationship Id="rId3" Type="http://schemas.openxmlformats.org/officeDocument/2006/relationships/image" Target="../media/image91.png"/><Relationship Id="rId7" Type="http://schemas.openxmlformats.org/officeDocument/2006/relationships/image" Target="../media/image8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Relationship Id="rId6" Type="http://schemas.openxmlformats.org/officeDocument/2006/relationships/oleObject" Target="../embeddings/oleObject159.bin"/><Relationship Id="rId11" Type="http://schemas.openxmlformats.org/officeDocument/2006/relationships/image" Target="../media/image90.wmf"/><Relationship Id="rId5" Type="http://schemas.openxmlformats.org/officeDocument/2006/relationships/image" Target="../media/image87.wmf"/><Relationship Id="rId10" Type="http://schemas.openxmlformats.org/officeDocument/2006/relationships/oleObject" Target="../embeddings/oleObject161.bin"/><Relationship Id="rId4" Type="http://schemas.openxmlformats.org/officeDocument/2006/relationships/oleObject" Target="../embeddings/oleObject158.bin"/><Relationship Id="rId9" Type="http://schemas.openxmlformats.org/officeDocument/2006/relationships/image" Target="../media/image89.w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4" Type="http://schemas.openxmlformats.org/officeDocument/2006/relationships/image" Target="../media/image92.w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8.vml"/><Relationship Id="rId6" Type="http://schemas.openxmlformats.org/officeDocument/2006/relationships/image" Target="../media/image93.wmf"/><Relationship Id="rId5" Type="http://schemas.openxmlformats.org/officeDocument/2006/relationships/oleObject" Target="../embeddings/oleObject164.bin"/><Relationship Id="rId4" Type="http://schemas.openxmlformats.org/officeDocument/2006/relationships/image" Target="../media/image9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4.wmf"/><Relationship Id="rId3" Type="http://schemas.openxmlformats.org/officeDocument/2006/relationships/oleObject" Target="../embeddings/oleObject165.bin"/><Relationship Id="rId7" Type="http://schemas.openxmlformats.org/officeDocument/2006/relationships/oleObject" Target="../embeddings/oleObject16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9.vml"/><Relationship Id="rId6" Type="http://schemas.openxmlformats.org/officeDocument/2006/relationships/image" Target="../media/image93.wmf"/><Relationship Id="rId5" Type="http://schemas.openxmlformats.org/officeDocument/2006/relationships/oleObject" Target="../embeddings/oleObject166.bin"/><Relationship Id="rId4" Type="http://schemas.openxmlformats.org/officeDocument/2006/relationships/image" Target="../media/image92.wmf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5.wmf"/><Relationship Id="rId3" Type="http://schemas.openxmlformats.org/officeDocument/2006/relationships/oleObject" Target="../embeddings/oleObject168.bin"/><Relationship Id="rId7" Type="http://schemas.openxmlformats.org/officeDocument/2006/relationships/oleObject" Target="../embeddings/oleObject17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0.vml"/><Relationship Id="rId6" Type="http://schemas.openxmlformats.org/officeDocument/2006/relationships/image" Target="../media/image93.wmf"/><Relationship Id="rId5" Type="http://schemas.openxmlformats.org/officeDocument/2006/relationships/oleObject" Target="../embeddings/oleObject169.bin"/><Relationship Id="rId4" Type="http://schemas.openxmlformats.org/officeDocument/2006/relationships/image" Target="../media/image92.wmf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.wmf"/><Relationship Id="rId13" Type="http://schemas.openxmlformats.org/officeDocument/2006/relationships/oleObject" Target="../embeddings/oleObject176.bin"/><Relationship Id="rId3" Type="http://schemas.openxmlformats.org/officeDocument/2006/relationships/oleObject" Target="../embeddings/oleObject171.bin"/><Relationship Id="rId7" Type="http://schemas.openxmlformats.org/officeDocument/2006/relationships/oleObject" Target="../embeddings/oleObject173.bin"/><Relationship Id="rId12" Type="http://schemas.openxmlformats.org/officeDocument/2006/relationships/image" Target="../media/image100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2.wmf"/><Relationship Id="rId1" Type="http://schemas.openxmlformats.org/officeDocument/2006/relationships/vmlDrawing" Target="../drawings/vmlDrawing41.vml"/><Relationship Id="rId6" Type="http://schemas.openxmlformats.org/officeDocument/2006/relationships/image" Target="../media/image97.wmf"/><Relationship Id="rId11" Type="http://schemas.openxmlformats.org/officeDocument/2006/relationships/oleObject" Target="../embeddings/oleObject175.bin"/><Relationship Id="rId5" Type="http://schemas.openxmlformats.org/officeDocument/2006/relationships/oleObject" Target="../embeddings/oleObject172.bin"/><Relationship Id="rId15" Type="http://schemas.openxmlformats.org/officeDocument/2006/relationships/oleObject" Target="../embeddings/oleObject177.bin"/><Relationship Id="rId10" Type="http://schemas.openxmlformats.org/officeDocument/2006/relationships/image" Target="../media/image99.wmf"/><Relationship Id="rId4" Type="http://schemas.openxmlformats.org/officeDocument/2006/relationships/image" Target="../media/image96.wmf"/><Relationship Id="rId9" Type="http://schemas.openxmlformats.org/officeDocument/2006/relationships/oleObject" Target="../embeddings/oleObject174.bin"/><Relationship Id="rId14" Type="http://schemas.openxmlformats.org/officeDocument/2006/relationships/image" Target="../media/image101.wmf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.wmf"/><Relationship Id="rId13" Type="http://schemas.openxmlformats.org/officeDocument/2006/relationships/oleObject" Target="../embeddings/oleObject183.bin"/><Relationship Id="rId18" Type="http://schemas.openxmlformats.org/officeDocument/2006/relationships/image" Target="../media/image103.wmf"/><Relationship Id="rId3" Type="http://schemas.openxmlformats.org/officeDocument/2006/relationships/oleObject" Target="../embeddings/oleObject178.bin"/><Relationship Id="rId7" Type="http://schemas.openxmlformats.org/officeDocument/2006/relationships/oleObject" Target="../embeddings/oleObject180.bin"/><Relationship Id="rId12" Type="http://schemas.openxmlformats.org/officeDocument/2006/relationships/image" Target="../media/image100.wmf"/><Relationship Id="rId17" Type="http://schemas.openxmlformats.org/officeDocument/2006/relationships/oleObject" Target="../embeddings/oleObject18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2.wmf"/><Relationship Id="rId1" Type="http://schemas.openxmlformats.org/officeDocument/2006/relationships/vmlDrawing" Target="../drawings/vmlDrawing42.vml"/><Relationship Id="rId6" Type="http://schemas.openxmlformats.org/officeDocument/2006/relationships/image" Target="../media/image97.wmf"/><Relationship Id="rId11" Type="http://schemas.openxmlformats.org/officeDocument/2006/relationships/oleObject" Target="../embeddings/oleObject182.bin"/><Relationship Id="rId5" Type="http://schemas.openxmlformats.org/officeDocument/2006/relationships/oleObject" Target="../embeddings/oleObject179.bin"/><Relationship Id="rId15" Type="http://schemas.openxmlformats.org/officeDocument/2006/relationships/oleObject" Target="../embeddings/oleObject184.bin"/><Relationship Id="rId10" Type="http://schemas.openxmlformats.org/officeDocument/2006/relationships/image" Target="../media/image99.wmf"/><Relationship Id="rId4" Type="http://schemas.openxmlformats.org/officeDocument/2006/relationships/image" Target="../media/image96.wmf"/><Relationship Id="rId9" Type="http://schemas.openxmlformats.org/officeDocument/2006/relationships/oleObject" Target="../embeddings/oleObject181.bin"/><Relationship Id="rId14" Type="http://schemas.openxmlformats.org/officeDocument/2006/relationships/image" Target="../media/image101.wmf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.wmf"/><Relationship Id="rId13" Type="http://schemas.openxmlformats.org/officeDocument/2006/relationships/oleObject" Target="../embeddings/oleObject191.bin"/><Relationship Id="rId18" Type="http://schemas.openxmlformats.org/officeDocument/2006/relationships/image" Target="../media/image104.wmf"/><Relationship Id="rId3" Type="http://schemas.openxmlformats.org/officeDocument/2006/relationships/oleObject" Target="../embeddings/oleObject186.bin"/><Relationship Id="rId7" Type="http://schemas.openxmlformats.org/officeDocument/2006/relationships/oleObject" Target="../embeddings/oleObject188.bin"/><Relationship Id="rId12" Type="http://schemas.openxmlformats.org/officeDocument/2006/relationships/image" Target="../media/image100.wmf"/><Relationship Id="rId17" Type="http://schemas.openxmlformats.org/officeDocument/2006/relationships/oleObject" Target="../embeddings/oleObject19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2.wmf"/><Relationship Id="rId1" Type="http://schemas.openxmlformats.org/officeDocument/2006/relationships/vmlDrawing" Target="../drawings/vmlDrawing43.vml"/><Relationship Id="rId6" Type="http://schemas.openxmlformats.org/officeDocument/2006/relationships/image" Target="../media/image97.wmf"/><Relationship Id="rId11" Type="http://schemas.openxmlformats.org/officeDocument/2006/relationships/oleObject" Target="../embeddings/oleObject190.bin"/><Relationship Id="rId5" Type="http://schemas.openxmlformats.org/officeDocument/2006/relationships/oleObject" Target="../embeddings/oleObject187.bin"/><Relationship Id="rId15" Type="http://schemas.openxmlformats.org/officeDocument/2006/relationships/oleObject" Target="../embeddings/oleObject192.bin"/><Relationship Id="rId10" Type="http://schemas.openxmlformats.org/officeDocument/2006/relationships/image" Target="../media/image99.wmf"/><Relationship Id="rId4" Type="http://schemas.openxmlformats.org/officeDocument/2006/relationships/image" Target="../media/image96.wmf"/><Relationship Id="rId9" Type="http://schemas.openxmlformats.org/officeDocument/2006/relationships/oleObject" Target="../embeddings/oleObject189.bin"/><Relationship Id="rId14" Type="http://schemas.openxmlformats.org/officeDocument/2006/relationships/image" Target="../media/image101.wmf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.wmf"/><Relationship Id="rId13" Type="http://schemas.openxmlformats.org/officeDocument/2006/relationships/oleObject" Target="../embeddings/oleObject199.bin"/><Relationship Id="rId18" Type="http://schemas.openxmlformats.org/officeDocument/2006/relationships/image" Target="../media/image104.wmf"/><Relationship Id="rId3" Type="http://schemas.openxmlformats.org/officeDocument/2006/relationships/oleObject" Target="../embeddings/oleObject194.bin"/><Relationship Id="rId7" Type="http://schemas.openxmlformats.org/officeDocument/2006/relationships/oleObject" Target="../embeddings/oleObject196.bin"/><Relationship Id="rId12" Type="http://schemas.openxmlformats.org/officeDocument/2006/relationships/image" Target="../media/image100.wmf"/><Relationship Id="rId17" Type="http://schemas.openxmlformats.org/officeDocument/2006/relationships/oleObject" Target="../embeddings/oleObject20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2.wmf"/><Relationship Id="rId20" Type="http://schemas.openxmlformats.org/officeDocument/2006/relationships/image" Target="../media/image105.wmf"/><Relationship Id="rId1" Type="http://schemas.openxmlformats.org/officeDocument/2006/relationships/vmlDrawing" Target="../drawings/vmlDrawing44.vml"/><Relationship Id="rId6" Type="http://schemas.openxmlformats.org/officeDocument/2006/relationships/image" Target="../media/image97.wmf"/><Relationship Id="rId11" Type="http://schemas.openxmlformats.org/officeDocument/2006/relationships/oleObject" Target="../embeddings/oleObject198.bin"/><Relationship Id="rId5" Type="http://schemas.openxmlformats.org/officeDocument/2006/relationships/oleObject" Target="../embeddings/oleObject195.bin"/><Relationship Id="rId15" Type="http://schemas.openxmlformats.org/officeDocument/2006/relationships/oleObject" Target="../embeddings/oleObject200.bin"/><Relationship Id="rId10" Type="http://schemas.openxmlformats.org/officeDocument/2006/relationships/image" Target="../media/image99.wmf"/><Relationship Id="rId19" Type="http://schemas.openxmlformats.org/officeDocument/2006/relationships/oleObject" Target="../embeddings/oleObject202.bin"/><Relationship Id="rId4" Type="http://schemas.openxmlformats.org/officeDocument/2006/relationships/image" Target="../media/image96.wmf"/><Relationship Id="rId9" Type="http://schemas.openxmlformats.org/officeDocument/2006/relationships/oleObject" Target="../embeddings/oleObject197.bin"/><Relationship Id="rId14" Type="http://schemas.openxmlformats.org/officeDocument/2006/relationships/image" Target="../media/image101.wmf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5.vml"/><Relationship Id="rId4" Type="http://schemas.openxmlformats.org/officeDocument/2006/relationships/image" Target="../media/image106.wmf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6.vml"/><Relationship Id="rId6" Type="http://schemas.openxmlformats.org/officeDocument/2006/relationships/image" Target="../media/image107.wmf"/><Relationship Id="rId5" Type="http://schemas.openxmlformats.org/officeDocument/2006/relationships/oleObject" Target="../embeddings/oleObject205.bin"/><Relationship Id="rId4" Type="http://schemas.openxmlformats.org/officeDocument/2006/relationships/image" Target="../media/image106.wmf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wmf"/><Relationship Id="rId3" Type="http://schemas.openxmlformats.org/officeDocument/2006/relationships/oleObject" Target="../embeddings/oleObject206.bin"/><Relationship Id="rId7" Type="http://schemas.openxmlformats.org/officeDocument/2006/relationships/oleObject" Target="../embeddings/oleObject20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7.vml"/><Relationship Id="rId6" Type="http://schemas.openxmlformats.org/officeDocument/2006/relationships/image" Target="../media/image108.wmf"/><Relationship Id="rId5" Type="http://schemas.openxmlformats.org/officeDocument/2006/relationships/oleObject" Target="../embeddings/oleObject207.bin"/><Relationship Id="rId4" Type="http://schemas.openxmlformats.org/officeDocument/2006/relationships/image" Target="../media/image106.wmf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8.vml"/><Relationship Id="rId6" Type="http://schemas.openxmlformats.org/officeDocument/2006/relationships/image" Target="../media/image111.wmf"/><Relationship Id="rId5" Type="http://schemas.openxmlformats.org/officeDocument/2006/relationships/oleObject" Target="../embeddings/oleObject210.bin"/><Relationship Id="rId4" Type="http://schemas.openxmlformats.org/officeDocument/2006/relationships/image" Target="../media/image110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3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13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9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26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7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5" Type="http://schemas.openxmlformats.org/officeDocument/2006/relationships/oleObject" Target="../embeddings/oleObject27.bin"/><Relationship Id="rId10" Type="http://schemas.openxmlformats.org/officeDocument/2006/relationships/image" Target="../media/image13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16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33.bin"/><Relationship Id="rId18" Type="http://schemas.openxmlformats.org/officeDocument/2006/relationships/image" Target="../media/image19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8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5" Type="http://schemas.openxmlformats.org/officeDocument/2006/relationships/oleObject" Target="../embeddings/oleObject34.bin"/><Relationship Id="rId10" Type="http://schemas.openxmlformats.org/officeDocument/2006/relationships/image" Target="../media/image13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31.bin"/><Relationship Id="rId14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Исследование квадратного трехчлена.</a:t>
            </a:r>
            <a:br>
              <a:rPr lang="ru-RU" dirty="0" smtClean="0"/>
            </a:br>
            <a:r>
              <a:rPr lang="ru-RU" dirty="0" smtClean="0"/>
              <a:t>Задачи с параметрами.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86478"/>
          </a:xfrm>
        </p:spPr>
        <p:txBody>
          <a:bodyPr/>
          <a:lstStyle/>
          <a:p>
            <a:pPr>
              <a:buNone/>
            </a:pPr>
            <a:r>
              <a:rPr lang="ru-RU" sz="2800" dirty="0"/>
              <a:t>Найти все значения параметра </a:t>
            </a:r>
            <a:r>
              <a:rPr lang="ru-RU" sz="2800" i="1" dirty="0"/>
              <a:t>а</a:t>
            </a:r>
            <a:r>
              <a:rPr lang="ru-RU" sz="2800" dirty="0"/>
              <a:t>, при которых </a:t>
            </a:r>
            <a:r>
              <a:rPr lang="ru-RU" sz="2800" dirty="0" smtClean="0"/>
              <a:t>уравнение                                         </a:t>
            </a:r>
            <a:r>
              <a:rPr lang="ru-RU" sz="2800" dirty="0"/>
              <a:t>не имеет действительных корней.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41" name="Object 1"/>
          <p:cNvGraphicFramePr>
            <a:graphicFrameLocks noChangeAspect="1"/>
          </p:cNvGraphicFramePr>
          <p:nvPr/>
        </p:nvGraphicFramePr>
        <p:xfrm>
          <a:off x="2500298" y="1408799"/>
          <a:ext cx="3214710" cy="448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Формула" r:id="rId3" imgW="1638300" imgH="228600" progId="Equation.3">
                  <p:embed/>
                </p:oleObj>
              </mc:Choice>
              <mc:Fallback>
                <p:oleObj name="Формула" r:id="rId3" imgW="1638300" imgH="2286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298" y="1408799"/>
                        <a:ext cx="3214710" cy="44856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86478"/>
          </a:xfrm>
        </p:spPr>
        <p:txBody>
          <a:bodyPr/>
          <a:lstStyle/>
          <a:p>
            <a:pPr>
              <a:buNone/>
            </a:pPr>
            <a:r>
              <a:rPr lang="ru-RU" sz="2800" dirty="0"/>
              <a:t>Найти все значения параметра </a:t>
            </a:r>
            <a:r>
              <a:rPr lang="ru-RU" sz="2800" i="1" dirty="0"/>
              <a:t>а</a:t>
            </a:r>
            <a:r>
              <a:rPr lang="ru-RU" sz="2800" dirty="0"/>
              <a:t>, при которых </a:t>
            </a:r>
            <a:r>
              <a:rPr lang="ru-RU" sz="2800" dirty="0" smtClean="0"/>
              <a:t>уравнение                                         </a:t>
            </a:r>
            <a:r>
              <a:rPr lang="ru-RU" sz="2800" dirty="0"/>
              <a:t>не имеет действительных корней</a:t>
            </a:r>
            <a:r>
              <a:rPr lang="ru-RU" sz="2800" dirty="0" smtClean="0"/>
              <a:t>.</a:t>
            </a:r>
          </a:p>
          <a:p>
            <a:pPr marL="514350" indent="-514350">
              <a:buAutoNum type="arabicParenR"/>
            </a:pPr>
            <a:r>
              <a:rPr lang="ru-RU" sz="2800" dirty="0" smtClean="0"/>
              <a:t>Если</a:t>
            </a:r>
          </a:p>
          <a:p>
            <a:pPr marL="514350" indent="-514350">
              <a:buAutoNum type="arabicParenR"/>
            </a:pPr>
            <a:endParaRPr lang="ru-RU" sz="2800" dirty="0"/>
          </a:p>
          <a:p>
            <a:pPr marL="514350" indent="-514350">
              <a:buAutoNum type="arabicParenR"/>
            </a:pPr>
            <a:r>
              <a:rPr lang="ru-RU" sz="2800" dirty="0" smtClean="0"/>
              <a:t>Если  </a:t>
            </a:r>
            <a:endParaRPr lang="ru-RU" sz="2800" dirty="0"/>
          </a:p>
          <a:p>
            <a:pPr>
              <a:buNone/>
            </a:pPr>
            <a:endParaRPr lang="ru-RU" dirty="0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41" name="Object 1"/>
          <p:cNvGraphicFramePr>
            <a:graphicFrameLocks noChangeAspect="1"/>
          </p:cNvGraphicFramePr>
          <p:nvPr/>
        </p:nvGraphicFramePr>
        <p:xfrm>
          <a:off x="2500298" y="1408799"/>
          <a:ext cx="3214710" cy="448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7" name="Формула" r:id="rId3" imgW="1638300" imgH="228600" progId="Equation.3">
                  <p:embed/>
                </p:oleObj>
              </mc:Choice>
              <mc:Fallback>
                <p:oleObj name="Формула" r:id="rId3" imgW="16383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298" y="1408799"/>
                        <a:ext cx="3214710" cy="44856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1928794" y="3357563"/>
          <a:ext cx="1137433" cy="462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8" name="Формула" r:id="rId5" imgW="393480" imgH="203040" progId="Equation.3">
                  <p:embed/>
                </p:oleObj>
              </mc:Choice>
              <mc:Fallback>
                <p:oleObj name="Формула" r:id="rId5" imgW="39348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794" y="3357563"/>
                        <a:ext cx="1137433" cy="4621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1857356" y="2312476"/>
          <a:ext cx="1214446" cy="494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9" name="Формула" r:id="rId7" imgW="393480" imgH="203040" progId="Equation.3">
                  <p:embed/>
                </p:oleObj>
              </mc:Choice>
              <mc:Fallback>
                <p:oleObj name="Формула" r:id="rId7" imgW="39348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56" y="2312476"/>
                        <a:ext cx="1214446" cy="4942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86478"/>
          </a:xfrm>
        </p:spPr>
        <p:txBody>
          <a:bodyPr/>
          <a:lstStyle/>
          <a:p>
            <a:pPr>
              <a:buNone/>
            </a:pPr>
            <a:r>
              <a:rPr lang="ru-RU" sz="2800" dirty="0"/>
              <a:t>Найти все значения параметра </a:t>
            </a:r>
            <a:r>
              <a:rPr lang="ru-RU" sz="2800" i="1" dirty="0"/>
              <a:t>а</a:t>
            </a:r>
            <a:r>
              <a:rPr lang="ru-RU" sz="2800" dirty="0"/>
              <a:t>, при которых </a:t>
            </a:r>
            <a:r>
              <a:rPr lang="ru-RU" sz="2800" dirty="0" smtClean="0"/>
              <a:t>уравнение                                         </a:t>
            </a:r>
            <a:r>
              <a:rPr lang="ru-RU" sz="2800" dirty="0"/>
              <a:t>не имеет действительных корней</a:t>
            </a:r>
            <a:r>
              <a:rPr lang="ru-RU" sz="2800" dirty="0" smtClean="0"/>
              <a:t>.</a:t>
            </a:r>
          </a:p>
          <a:p>
            <a:pPr marL="514350" indent="-514350">
              <a:buAutoNum type="arabicParenR"/>
            </a:pPr>
            <a:r>
              <a:rPr lang="ru-RU" sz="2800" dirty="0" smtClean="0"/>
              <a:t>Если                 то уравнение не имеет корней.</a:t>
            </a:r>
          </a:p>
          <a:p>
            <a:pPr marL="514350" indent="-514350">
              <a:buAutoNum type="arabicParenR"/>
            </a:pPr>
            <a:endParaRPr lang="ru-RU" sz="2800" dirty="0"/>
          </a:p>
          <a:p>
            <a:pPr marL="514350" indent="-514350">
              <a:buAutoNum type="arabicParenR"/>
            </a:pPr>
            <a:r>
              <a:rPr lang="ru-RU" sz="2800" dirty="0" smtClean="0"/>
              <a:t>Если  </a:t>
            </a:r>
            <a:endParaRPr lang="ru-RU" sz="2800" dirty="0"/>
          </a:p>
          <a:p>
            <a:pPr>
              <a:buNone/>
            </a:pPr>
            <a:endParaRPr lang="ru-RU" dirty="0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41" name="Object 1"/>
          <p:cNvGraphicFramePr>
            <a:graphicFrameLocks noChangeAspect="1"/>
          </p:cNvGraphicFramePr>
          <p:nvPr/>
        </p:nvGraphicFramePr>
        <p:xfrm>
          <a:off x="2500298" y="1408799"/>
          <a:ext cx="3214710" cy="448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1" name="Формула" r:id="rId3" imgW="1638300" imgH="228600" progId="Equation.3">
                  <p:embed/>
                </p:oleObj>
              </mc:Choice>
              <mc:Fallback>
                <p:oleObj name="Формула" r:id="rId3" imgW="16383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298" y="1408799"/>
                        <a:ext cx="3214710" cy="44856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1928794" y="3357563"/>
          <a:ext cx="1137433" cy="462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2" name="Формула" r:id="rId5" imgW="393480" imgH="203040" progId="Equation.3">
                  <p:embed/>
                </p:oleObj>
              </mc:Choice>
              <mc:Fallback>
                <p:oleObj name="Формула" r:id="rId5" imgW="393480" imgH="203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794" y="3357563"/>
                        <a:ext cx="1137433" cy="4621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1857356" y="2312476"/>
          <a:ext cx="1214446" cy="494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3" name="Формула" r:id="rId7" imgW="393480" imgH="203040" progId="Equation.3">
                  <p:embed/>
                </p:oleObj>
              </mc:Choice>
              <mc:Fallback>
                <p:oleObj name="Формула" r:id="rId7" imgW="393480" imgH="203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56" y="2312476"/>
                        <a:ext cx="1214446" cy="4942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86478"/>
          </a:xfrm>
        </p:spPr>
        <p:txBody>
          <a:bodyPr/>
          <a:lstStyle/>
          <a:p>
            <a:pPr>
              <a:buNone/>
            </a:pPr>
            <a:r>
              <a:rPr lang="ru-RU" sz="2800" dirty="0"/>
              <a:t>Найти все значения параметра </a:t>
            </a:r>
            <a:r>
              <a:rPr lang="ru-RU" sz="2800" i="1" dirty="0"/>
              <a:t>а</a:t>
            </a:r>
            <a:r>
              <a:rPr lang="ru-RU" sz="2800" dirty="0"/>
              <a:t>, при которых </a:t>
            </a:r>
            <a:r>
              <a:rPr lang="ru-RU" sz="2800" dirty="0" smtClean="0"/>
              <a:t>уравнение                                         </a:t>
            </a:r>
            <a:r>
              <a:rPr lang="ru-RU" sz="2800" dirty="0"/>
              <a:t>не имеет действительных корней</a:t>
            </a:r>
            <a:r>
              <a:rPr lang="ru-RU" sz="2800" dirty="0" smtClean="0"/>
              <a:t>.</a:t>
            </a:r>
          </a:p>
          <a:p>
            <a:pPr marL="514350" indent="-514350">
              <a:buAutoNum type="arabicParenR"/>
            </a:pPr>
            <a:r>
              <a:rPr lang="ru-RU" sz="2800" dirty="0" smtClean="0"/>
              <a:t>Если                 то уравнение не имеет корней.</a:t>
            </a:r>
          </a:p>
          <a:p>
            <a:pPr marL="514350" indent="-514350">
              <a:buAutoNum type="arabicParenR"/>
            </a:pPr>
            <a:endParaRPr lang="ru-RU" sz="2800" dirty="0"/>
          </a:p>
          <a:p>
            <a:pPr marL="514350" indent="-514350">
              <a:buAutoNum type="arabicParenR"/>
            </a:pPr>
            <a:r>
              <a:rPr lang="ru-RU" sz="2800" dirty="0" smtClean="0"/>
              <a:t>Если                то имеем кв. уравнение, которое не имеет действительных корней т. и т.т., когда дискриминант этого уравнения отрицательный.</a:t>
            </a:r>
            <a:endParaRPr lang="ru-RU" sz="2800" dirty="0"/>
          </a:p>
          <a:p>
            <a:pPr>
              <a:buNone/>
            </a:pPr>
            <a:endParaRPr lang="ru-RU" dirty="0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41" name="Object 1"/>
          <p:cNvGraphicFramePr>
            <a:graphicFrameLocks noChangeAspect="1"/>
          </p:cNvGraphicFramePr>
          <p:nvPr/>
        </p:nvGraphicFramePr>
        <p:xfrm>
          <a:off x="2500298" y="1408799"/>
          <a:ext cx="3214710" cy="448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5" name="Формула" r:id="rId3" imgW="1638300" imgH="228600" progId="Equation.3">
                  <p:embed/>
                </p:oleObj>
              </mc:Choice>
              <mc:Fallback>
                <p:oleObj name="Формула" r:id="rId3" imgW="16383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298" y="1408799"/>
                        <a:ext cx="3214710" cy="44856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1928794" y="3357563"/>
          <a:ext cx="1137433" cy="462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6" name="Формула" r:id="rId5" imgW="393480" imgH="203040" progId="Equation.3">
                  <p:embed/>
                </p:oleObj>
              </mc:Choice>
              <mc:Fallback>
                <p:oleObj name="Формула" r:id="rId5" imgW="393480" imgH="203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794" y="3357563"/>
                        <a:ext cx="1137433" cy="4621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1857356" y="2312476"/>
          <a:ext cx="1214446" cy="494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7" name="Формула" r:id="rId7" imgW="393480" imgH="203040" progId="Equation.3">
                  <p:embed/>
                </p:oleObj>
              </mc:Choice>
              <mc:Fallback>
                <p:oleObj name="Формула" r:id="rId7" imgW="393480" imgH="203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56" y="2312476"/>
                        <a:ext cx="1214446" cy="4942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86478"/>
          </a:xfrm>
        </p:spPr>
        <p:txBody>
          <a:bodyPr/>
          <a:lstStyle/>
          <a:p>
            <a:pPr>
              <a:buNone/>
            </a:pPr>
            <a:r>
              <a:rPr lang="ru-RU" sz="2800" dirty="0"/>
              <a:t>Найти все значения параметра </a:t>
            </a:r>
            <a:r>
              <a:rPr lang="ru-RU" sz="2800" i="1" dirty="0"/>
              <a:t>а</a:t>
            </a:r>
            <a:r>
              <a:rPr lang="ru-RU" sz="2800" dirty="0"/>
              <a:t>, при которых </a:t>
            </a:r>
            <a:r>
              <a:rPr lang="ru-RU" sz="2800" dirty="0" smtClean="0"/>
              <a:t>уравнение                                         </a:t>
            </a:r>
            <a:r>
              <a:rPr lang="ru-RU" sz="2800" dirty="0"/>
              <a:t>не имеет действительных корней</a:t>
            </a:r>
            <a:r>
              <a:rPr lang="ru-RU" sz="2800" dirty="0" smtClean="0"/>
              <a:t>.</a:t>
            </a:r>
          </a:p>
          <a:p>
            <a:pPr marL="514350" indent="-514350">
              <a:buAutoNum type="arabicParenR"/>
            </a:pPr>
            <a:r>
              <a:rPr lang="ru-RU" sz="2800" dirty="0" smtClean="0"/>
              <a:t>Если                 то уравнение не имеет корней.</a:t>
            </a:r>
          </a:p>
          <a:p>
            <a:pPr marL="514350" indent="-514350">
              <a:buAutoNum type="arabicParenR"/>
            </a:pPr>
            <a:endParaRPr lang="ru-RU" sz="2800" dirty="0"/>
          </a:p>
          <a:p>
            <a:pPr marL="514350" indent="-514350">
              <a:buAutoNum type="arabicParenR"/>
            </a:pPr>
            <a:r>
              <a:rPr lang="ru-RU" sz="2800" dirty="0" smtClean="0"/>
              <a:t>Если                то имеем кв. уравнение, которое не имеет действительных корней т. и т.т., когда дискриминант этого уравнения отрицательный.</a:t>
            </a:r>
            <a:endParaRPr lang="ru-RU" sz="2800" dirty="0"/>
          </a:p>
          <a:p>
            <a:pPr>
              <a:buNone/>
            </a:pPr>
            <a:endParaRPr lang="ru-RU" dirty="0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41" name="Object 1"/>
          <p:cNvGraphicFramePr>
            <a:graphicFrameLocks noChangeAspect="1"/>
          </p:cNvGraphicFramePr>
          <p:nvPr/>
        </p:nvGraphicFramePr>
        <p:xfrm>
          <a:off x="2500298" y="1408799"/>
          <a:ext cx="3214710" cy="448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2" name="Формула" r:id="rId3" imgW="1638300" imgH="228600" progId="Equation.3">
                  <p:embed/>
                </p:oleObj>
              </mc:Choice>
              <mc:Fallback>
                <p:oleObj name="Формула" r:id="rId3" imgW="16383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298" y="1408799"/>
                        <a:ext cx="3214710" cy="44856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1928794" y="3357563"/>
          <a:ext cx="1137433" cy="462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3" name="Формула" r:id="rId5" imgW="393480" imgH="203040" progId="Equation.3">
                  <p:embed/>
                </p:oleObj>
              </mc:Choice>
              <mc:Fallback>
                <p:oleObj name="Формула" r:id="rId5" imgW="393480" imgH="203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794" y="3357563"/>
                        <a:ext cx="1137433" cy="4621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1857356" y="2312476"/>
          <a:ext cx="1214446" cy="494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4" name="Формула" r:id="rId7" imgW="393480" imgH="203040" progId="Equation.3">
                  <p:embed/>
                </p:oleObj>
              </mc:Choice>
              <mc:Fallback>
                <p:oleObj name="Формула" r:id="rId7" imgW="393480" imgH="203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56" y="2312476"/>
                        <a:ext cx="1214446" cy="4942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571472" y="4714884"/>
          <a:ext cx="2774600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5" name="Формула" r:id="rId9" imgW="1460160" imgH="228600" progId="Equation.3">
                  <p:embed/>
                </p:oleObj>
              </mc:Choice>
              <mc:Fallback>
                <p:oleObj name="Формула" r:id="rId9" imgW="146016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72" y="4714884"/>
                        <a:ext cx="2774600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86478"/>
          </a:xfrm>
        </p:spPr>
        <p:txBody>
          <a:bodyPr/>
          <a:lstStyle/>
          <a:p>
            <a:pPr>
              <a:buNone/>
            </a:pPr>
            <a:r>
              <a:rPr lang="ru-RU" sz="2800" dirty="0"/>
              <a:t>Найти все значения параметра </a:t>
            </a:r>
            <a:r>
              <a:rPr lang="ru-RU" sz="2800" i="1" dirty="0"/>
              <a:t>а</a:t>
            </a:r>
            <a:r>
              <a:rPr lang="ru-RU" sz="2800" dirty="0"/>
              <a:t>, при которых </a:t>
            </a:r>
            <a:r>
              <a:rPr lang="ru-RU" sz="2800" dirty="0" smtClean="0"/>
              <a:t>уравнение                                         </a:t>
            </a:r>
            <a:r>
              <a:rPr lang="ru-RU" sz="2800" dirty="0"/>
              <a:t>не имеет действительных корней</a:t>
            </a:r>
            <a:r>
              <a:rPr lang="ru-RU" sz="2800" dirty="0" smtClean="0"/>
              <a:t>.</a:t>
            </a:r>
          </a:p>
          <a:p>
            <a:pPr marL="514350" indent="-514350">
              <a:buAutoNum type="arabicParenR"/>
            </a:pPr>
            <a:r>
              <a:rPr lang="ru-RU" sz="2800" dirty="0" smtClean="0"/>
              <a:t>Если                 то уравнение не имеет корней.</a:t>
            </a:r>
          </a:p>
          <a:p>
            <a:pPr marL="514350" indent="-514350">
              <a:buAutoNum type="arabicParenR"/>
            </a:pPr>
            <a:endParaRPr lang="ru-RU" sz="2800" dirty="0"/>
          </a:p>
          <a:p>
            <a:pPr marL="514350" indent="-514350">
              <a:buAutoNum type="arabicParenR"/>
            </a:pPr>
            <a:r>
              <a:rPr lang="ru-RU" sz="2800" dirty="0" smtClean="0"/>
              <a:t>Если                то имеем кв. уравнение, которое не имеет действительных корней т. и т.т., когда дискриминант этого уравнения отрицательный.</a:t>
            </a:r>
            <a:endParaRPr lang="ru-RU" sz="2800" dirty="0"/>
          </a:p>
          <a:p>
            <a:pPr>
              <a:buNone/>
            </a:pPr>
            <a:endParaRPr lang="ru-RU" dirty="0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41" name="Object 1"/>
          <p:cNvGraphicFramePr>
            <a:graphicFrameLocks noChangeAspect="1"/>
          </p:cNvGraphicFramePr>
          <p:nvPr/>
        </p:nvGraphicFramePr>
        <p:xfrm>
          <a:off x="2500298" y="1408799"/>
          <a:ext cx="3214710" cy="448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9" name="Формула" r:id="rId3" imgW="1638300" imgH="228600" progId="Equation.3">
                  <p:embed/>
                </p:oleObj>
              </mc:Choice>
              <mc:Fallback>
                <p:oleObj name="Формула" r:id="rId3" imgW="16383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298" y="1408799"/>
                        <a:ext cx="3214710" cy="44856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1928794" y="3357563"/>
          <a:ext cx="1137433" cy="462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0" name="Формула" r:id="rId5" imgW="393480" imgH="203040" progId="Equation.3">
                  <p:embed/>
                </p:oleObj>
              </mc:Choice>
              <mc:Fallback>
                <p:oleObj name="Формула" r:id="rId5" imgW="393480" imgH="203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794" y="3357563"/>
                        <a:ext cx="1137433" cy="4621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1857356" y="2312476"/>
          <a:ext cx="1214446" cy="494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1" name="Формула" r:id="rId7" imgW="393480" imgH="203040" progId="Equation.3">
                  <p:embed/>
                </p:oleObj>
              </mc:Choice>
              <mc:Fallback>
                <p:oleObj name="Формула" r:id="rId7" imgW="393480" imgH="203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56" y="2312476"/>
                        <a:ext cx="1214446" cy="4942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428596" y="4714884"/>
          <a:ext cx="45624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2" name="Формула" r:id="rId9" imgW="2400120" imgH="228600" progId="Equation.3">
                  <p:embed/>
                </p:oleObj>
              </mc:Choice>
              <mc:Fallback>
                <p:oleObj name="Формула" r:id="rId9" imgW="240012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4714884"/>
                        <a:ext cx="456247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8678" name="Object 6"/>
          <p:cNvGraphicFramePr>
            <a:graphicFrameLocks noChangeAspect="1"/>
          </p:cNvGraphicFramePr>
          <p:nvPr/>
        </p:nvGraphicFramePr>
        <p:xfrm>
          <a:off x="400050" y="5200650"/>
          <a:ext cx="241458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3" name="Формула" r:id="rId11" imgW="1066680" imgH="203040" progId="Equation.3">
                  <p:embed/>
                </p:oleObj>
              </mc:Choice>
              <mc:Fallback>
                <p:oleObj name="Формула" r:id="rId11" imgW="106668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5200650"/>
                        <a:ext cx="2414588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61436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/>
              <a:t>Найти все значения параметра </a:t>
            </a:r>
            <a:r>
              <a:rPr lang="ru-RU" sz="2800" i="1" dirty="0"/>
              <a:t>а</a:t>
            </a:r>
            <a:r>
              <a:rPr lang="ru-RU" sz="2800" dirty="0"/>
              <a:t>, при которых </a:t>
            </a:r>
            <a:r>
              <a:rPr lang="ru-RU" sz="2800" dirty="0" smtClean="0"/>
              <a:t>уравнение                                         </a:t>
            </a:r>
            <a:r>
              <a:rPr lang="ru-RU" sz="2800" dirty="0"/>
              <a:t>не имеет действительных корней</a:t>
            </a:r>
            <a:r>
              <a:rPr lang="ru-RU" sz="2800" dirty="0" smtClean="0"/>
              <a:t>.</a:t>
            </a:r>
          </a:p>
          <a:p>
            <a:pPr marL="514350" indent="-514350">
              <a:buAutoNum type="arabicParenR"/>
            </a:pPr>
            <a:r>
              <a:rPr lang="ru-RU" sz="2800" dirty="0" smtClean="0"/>
              <a:t>Если                 то уравнение не имеет корней.</a:t>
            </a:r>
          </a:p>
          <a:p>
            <a:pPr marL="514350" indent="-514350">
              <a:buAutoNum type="arabicParenR"/>
            </a:pPr>
            <a:endParaRPr lang="ru-RU" sz="2800" dirty="0"/>
          </a:p>
          <a:p>
            <a:pPr marL="514350" indent="-514350">
              <a:buAutoNum type="arabicParenR"/>
            </a:pPr>
            <a:r>
              <a:rPr lang="ru-RU" sz="2800" dirty="0" smtClean="0"/>
              <a:t>Если                то имеем кв. уравнение, которое не имеет действительных корней т. и т.т., когда дискриминант этого уравнения отрицательный.</a:t>
            </a:r>
            <a:endParaRPr lang="ru-RU" sz="2800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sz="2800" dirty="0" smtClean="0"/>
              <a:t>Тогда, уравнение не имеет действ. </a:t>
            </a:r>
            <a:r>
              <a:rPr lang="ru-RU" sz="2800" dirty="0"/>
              <a:t>к</a:t>
            </a:r>
            <a:r>
              <a:rPr lang="ru-RU" sz="2800" dirty="0" smtClean="0"/>
              <a:t>орней при </a:t>
            </a:r>
          </a:p>
          <a:p>
            <a:pPr>
              <a:buNone/>
            </a:pPr>
            <a:r>
              <a:rPr lang="ru-RU" sz="2800" i="1" dirty="0"/>
              <a:t>а </a:t>
            </a:r>
            <a:r>
              <a:rPr lang="ru-RU" sz="2800" dirty="0">
                <a:sym typeface="Symbol"/>
              </a:rPr>
              <a:t></a:t>
            </a:r>
            <a:r>
              <a:rPr lang="ru-RU" sz="2800" dirty="0"/>
              <a:t>[2; 4).</a:t>
            </a: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41" name="Object 1"/>
          <p:cNvGraphicFramePr>
            <a:graphicFrameLocks noChangeAspect="1"/>
          </p:cNvGraphicFramePr>
          <p:nvPr/>
        </p:nvGraphicFramePr>
        <p:xfrm>
          <a:off x="2500298" y="1408799"/>
          <a:ext cx="3214710" cy="448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3" name="Формула" r:id="rId3" imgW="1638300" imgH="228600" progId="Equation.3">
                  <p:embed/>
                </p:oleObj>
              </mc:Choice>
              <mc:Fallback>
                <p:oleObj name="Формула" r:id="rId3" imgW="16383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298" y="1408799"/>
                        <a:ext cx="3214710" cy="44856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1928794" y="3357563"/>
          <a:ext cx="1137433" cy="462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4" name="Формула" r:id="rId5" imgW="393480" imgH="203040" progId="Equation.3">
                  <p:embed/>
                </p:oleObj>
              </mc:Choice>
              <mc:Fallback>
                <p:oleObj name="Формула" r:id="rId5" imgW="393480" imgH="203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794" y="3357563"/>
                        <a:ext cx="1137433" cy="4621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1857356" y="2312476"/>
          <a:ext cx="1214446" cy="494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5" name="Формула" r:id="rId7" imgW="393480" imgH="203040" progId="Equation.3">
                  <p:embed/>
                </p:oleObj>
              </mc:Choice>
              <mc:Fallback>
                <p:oleObj name="Формула" r:id="rId7" imgW="393480" imgH="203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56" y="2312476"/>
                        <a:ext cx="1214446" cy="4942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428596" y="4714884"/>
          <a:ext cx="45624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6" name="Формула" r:id="rId9" imgW="2400120" imgH="228600" progId="Equation.3">
                  <p:embed/>
                </p:oleObj>
              </mc:Choice>
              <mc:Fallback>
                <p:oleObj name="Формула" r:id="rId9" imgW="240012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4714884"/>
                        <a:ext cx="456247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8678" name="Object 6"/>
          <p:cNvGraphicFramePr>
            <a:graphicFrameLocks noChangeAspect="1"/>
          </p:cNvGraphicFramePr>
          <p:nvPr/>
        </p:nvGraphicFramePr>
        <p:xfrm>
          <a:off x="428597" y="5214950"/>
          <a:ext cx="4071966" cy="4465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7" name="Формула" r:id="rId11" imgW="1841400" imgH="203040" progId="Equation.3">
                  <p:embed/>
                </p:oleObj>
              </mc:Choice>
              <mc:Fallback>
                <p:oleObj name="Формула" r:id="rId11" imgW="1841400" imgH="203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7" y="5214950"/>
                        <a:ext cx="4071966" cy="44658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6000768"/>
          </a:xfrm>
        </p:spPr>
        <p:txBody>
          <a:bodyPr/>
          <a:lstStyle/>
          <a:p>
            <a:pPr>
              <a:buNone/>
            </a:pPr>
            <a:r>
              <a:rPr lang="ru-RU" sz="2800" dirty="0"/>
              <a:t>Найти все значения параметра </a:t>
            </a:r>
            <a:r>
              <a:rPr lang="ru-RU" sz="2800" i="1" dirty="0"/>
              <a:t>а</a:t>
            </a:r>
            <a:r>
              <a:rPr lang="ru-RU" sz="2800" dirty="0"/>
              <a:t>, при которых </a:t>
            </a:r>
            <a:r>
              <a:rPr lang="ru-RU" sz="2800" dirty="0" smtClean="0"/>
              <a:t>уравнение                                           </a:t>
            </a:r>
            <a:r>
              <a:rPr lang="ru-RU" sz="2800" dirty="0"/>
              <a:t>имеет единственный корень.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721" name="Object 1"/>
          <p:cNvGraphicFramePr>
            <a:graphicFrameLocks noChangeAspect="1"/>
          </p:cNvGraphicFramePr>
          <p:nvPr/>
        </p:nvGraphicFramePr>
        <p:xfrm>
          <a:off x="2571737" y="1311914"/>
          <a:ext cx="3357586" cy="4740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4" name="Формула" r:id="rId3" imgW="1625600" imgH="228600" progId="Equation.3">
                  <p:embed/>
                </p:oleObj>
              </mc:Choice>
              <mc:Fallback>
                <p:oleObj name="Формула" r:id="rId3" imgW="1625600" imgH="2286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37" y="1311914"/>
                        <a:ext cx="3357586" cy="47401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6000768"/>
          </a:xfrm>
        </p:spPr>
        <p:txBody>
          <a:bodyPr/>
          <a:lstStyle/>
          <a:p>
            <a:pPr>
              <a:buNone/>
            </a:pPr>
            <a:r>
              <a:rPr lang="ru-RU" sz="2800" dirty="0"/>
              <a:t>Найти все значения параметра </a:t>
            </a:r>
            <a:r>
              <a:rPr lang="ru-RU" sz="2800" i="1" dirty="0"/>
              <a:t>а</a:t>
            </a:r>
            <a:r>
              <a:rPr lang="ru-RU" sz="2800" dirty="0"/>
              <a:t>, при которых </a:t>
            </a:r>
            <a:r>
              <a:rPr lang="ru-RU" sz="2800" dirty="0" smtClean="0"/>
              <a:t>уравнение                                           </a:t>
            </a:r>
            <a:r>
              <a:rPr lang="ru-RU" sz="2800" dirty="0"/>
              <a:t>имеет единственный корень.</a:t>
            </a:r>
          </a:p>
          <a:p>
            <a:pPr marL="514350" indent="-514350">
              <a:buAutoNum type="arabicParenR"/>
            </a:pPr>
            <a:r>
              <a:rPr lang="ru-RU" sz="2800" dirty="0" smtClean="0"/>
              <a:t>Если</a:t>
            </a:r>
          </a:p>
          <a:p>
            <a:pPr marL="514350" indent="-514350">
              <a:buAutoNum type="arabicParenR"/>
            </a:pPr>
            <a:endParaRPr lang="ru-RU" dirty="0" smtClean="0"/>
          </a:p>
          <a:p>
            <a:pPr marL="514350" indent="-514350">
              <a:buAutoNum type="arabicParenR"/>
            </a:pPr>
            <a:r>
              <a:rPr lang="ru-RU" sz="2800" dirty="0" smtClean="0"/>
              <a:t>Если </a:t>
            </a:r>
            <a:r>
              <a:rPr lang="ru-RU" dirty="0" smtClean="0"/>
              <a:t>         , </a:t>
            </a:r>
            <a:r>
              <a:rPr lang="ru-RU" sz="2800" dirty="0" smtClean="0"/>
              <a:t>то имеем кв. уравнение, которое имеет единственный корень т. и т.т., когда дискриминант этого уравнения равен нулю.</a:t>
            </a:r>
          </a:p>
          <a:p>
            <a:pPr marL="514350" indent="-514350">
              <a:buNone/>
            </a:pPr>
            <a:r>
              <a:rPr lang="ru-RU" sz="2800" dirty="0" smtClean="0"/>
              <a:t> </a:t>
            </a:r>
          </a:p>
          <a:p>
            <a:pPr marL="514350" indent="-514350">
              <a:buNone/>
            </a:pPr>
            <a:endParaRPr lang="ru-RU" sz="2800" dirty="0"/>
          </a:p>
          <a:p>
            <a:pPr marL="514350" indent="-514350">
              <a:buNone/>
            </a:pPr>
            <a:r>
              <a:rPr lang="ru-RU" sz="2400" dirty="0" smtClean="0"/>
              <a:t>Тогда уравнение имеет единственный корень при </a:t>
            </a:r>
            <a:endParaRPr lang="ru-RU" sz="2400" dirty="0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721" name="Object 1"/>
          <p:cNvGraphicFramePr>
            <a:graphicFrameLocks noChangeAspect="1"/>
          </p:cNvGraphicFramePr>
          <p:nvPr/>
        </p:nvGraphicFramePr>
        <p:xfrm>
          <a:off x="2571737" y="1311914"/>
          <a:ext cx="3357586" cy="4740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4" name="Формула" r:id="rId3" imgW="1625600" imgH="228600" progId="Equation.3">
                  <p:embed/>
                </p:oleObj>
              </mc:Choice>
              <mc:Fallback>
                <p:oleObj name="Формула" r:id="rId3" imgW="16256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37" y="1311914"/>
                        <a:ext cx="3357586" cy="47401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1857356" y="2143116"/>
          <a:ext cx="6643735" cy="7858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5" name="Формула" r:id="rId5" imgW="3492360" imgH="431640" progId="Equation.3">
                  <p:embed/>
                </p:oleObj>
              </mc:Choice>
              <mc:Fallback>
                <p:oleObj name="Формула" r:id="rId5" imgW="349236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56" y="2143116"/>
                        <a:ext cx="6643735" cy="7858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1857356" y="3214686"/>
          <a:ext cx="785818" cy="81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6" name="Формула" r:id="rId7" imgW="380880" imgH="393480" progId="Equation.3">
                  <p:embed/>
                </p:oleObj>
              </mc:Choice>
              <mc:Fallback>
                <p:oleObj name="Формула" r:id="rId7" imgW="38088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56" y="3214686"/>
                        <a:ext cx="785818" cy="812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500034" y="4786322"/>
          <a:ext cx="5929354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7" name="Формула" r:id="rId9" imgW="2958840" imgH="228600" progId="Equation.3">
                  <p:embed/>
                </p:oleObj>
              </mc:Choice>
              <mc:Fallback>
                <p:oleObj name="Формула" r:id="rId9" imgW="295884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4786322"/>
                        <a:ext cx="5929354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571472" y="5286388"/>
          <a:ext cx="2631927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8" name="Формула" r:id="rId11" imgW="1269720" imgH="241200" progId="Equation.3">
                  <p:embed/>
                </p:oleObj>
              </mc:Choice>
              <mc:Fallback>
                <p:oleObj name="Формула" r:id="rId11" imgW="1269720" imgH="241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72" y="5286388"/>
                        <a:ext cx="2631927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7215206" y="5670854"/>
          <a:ext cx="1214446" cy="7507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9" name="Формула" r:id="rId13" imgW="698400" imgH="431640" progId="Equation.3">
                  <p:embed/>
                </p:oleObj>
              </mc:Choice>
              <mc:Fallback>
                <p:oleObj name="Формула" r:id="rId13" imgW="698400" imgH="431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5206" y="5670854"/>
                        <a:ext cx="1214446" cy="75074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dirty="0" smtClean="0"/>
              <a:t>Теорема Виета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6072230"/>
          </a:xfrm>
        </p:spPr>
        <p:txBody>
          <a:bodyPr>
            <a:normAutofit/>
          </a:bodyPr>
          <a:lstStyle/>
          <a:p>
            <a:r>
              <a:rPr lang="ru-RU" sz="2800" b="1" dirty="0"/>
              <a:t>Теорема. </a:t>
            </a:r>
            <a:r>
              <a:rPr lang="ru-RU" sz="2800" dirty="0" smtClean="0"/>
              <a:t>Если       и       </a:t>
            </a:r>
            <a:r>
              <a:rPr lang="ru-RU" sz="2800" dirty="0"/>
              <a:t>– корни квадратного </a:t>
            </a:r>
            <a:r>
              <a:rPr lang="ru-RU" sz="2800" dirty="0" smtClean="0"/>
              <a:t>уравнения                                      то </a:t>
            </a:r>
            <a:r>
              <a:rPr lang="ru-RU" sz="2800" dirty="0"/>
              <a:t>справедливы формулы (</a:t>
            </a:r>
            <a:r>
              <a:rPr lang="ru-RU" sz="2800" dirty="0" err="1"/>
              <a:t>формулы</a:t>
            </a:r>
            <a:r>
              <a:rPr lang="ru-RU" sz="2800" dirty="0"/>
              <a:t> Виета</a:t>
            </a:r>
            <a:r>
              <a:rPr lang="ru-RU" sz="2800" dirty="0" smtClean="0"/>
              <a:t>):</a:t>
            </a:r>
          </a:p>
          <a:p>
            <a:endParaRPr lang="ru-RU" sz="2800" dirty="0"/>
          </a:p>
          <a:p>
            <a:endParaRPr lang="ru-RU" sz="2800" dirty="0"/>
          </a:p>
          <a:p>
            <a:r>
              <a:rPr lang="ru-RU" sz="2800" b="1" dirty="0"/>
              <a:t>Теорема. </a:t>
            </a:r>
            <a:r>
              <a:rPr lang="ru-RU" sz="2800" dirty="0"/>
              <a:t>Если </a:t>
            </a:r>
            <a:r>
              <a:rPr lang="ru-RU" sz="2800" dirty="0" smtClean="0"/>
              <a:t>числа      и        </a:t>
            </a:r>
            <a:r>
              <a:rPr lang="ru-RU" sz="2800" dirty="0"/>
              <a:t>таковы, </a:t>
            </a:r>
            <a:r>
              <a:rPr lang="ru-RU" sz="2800" dirty="0" smtClean="0"/>
              <a:t>что                 </a:t>
            </a:r>
            <a:r>
              <a:rPr lang="ru-RU" sz="2800" dirty="0"/>
              <a:t>и  </a:t>
            </a:r>
            <a:r>
              <a:rPr lang="ru-RU" sz="2800" dirty="0" smtClean="0"/>
              <a:t>                  то </a:t>
            </a:r>
            <a:r>
              <a:rPr lang="ru-RU" sz="2800" dirty="0"/>
              <a:t>эти числа являются корнями уравнения </a:t>
            </a:r>
          </a:p>
          <a:p>
            <a:pPr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Решить устно уравнения:</a:t>
            </a:r>
          </a:p>
          <a:p>
            <a:pPr>
              <a:buNone/>
            </a:pPr>
            <a:r>
              <a:rPr lang="ru-RU" sz="2400" dirty="0" smtClean="0"/>
              <a:t>а)                                       г)</a:t>
            </a:r>
          </a:p>
          <a:p>
            <a:pPr>
              <a:buNone/>
            </a:pPr>
            <a:r>
              <a:rPr lang="ru-RU" sz="2400" dirty="0" smtClean="0"/>
              <a:t>б)                                      </a:t>
            </a:r>
            <a:r>
              <a:rPr lang="ru-RU" sz="2400" dirty="0" err="1" smtClean="0"/>
              <a:t>д</a:t>
            </a:r>
            <a:r>
              <a:rPr lang="ru-RU" sz="2400" dirty="0" smtClean="0"/>
              <a:t>)</a:t>
            </a:r>
          </a:p>
          <a:p>
            <a:pPr>
              <a:buNone/>
            </a:pPr>
            <a:r>
              <a:rPr lang="ru-RU" sz="2400" dirty="0" smtClean="0"/>
              <a:t>в)                                      е)</a:t>
            </a: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2769" name="Object 1"/>
          <p:cNvGraphicFramePr>
            <a:graphicFrameLocks noChangeAspect="1"/>
          </p:cNvGraphicFramePr>
          <p:nvPr/>
        </p:nvGraphicFramePr>
        <p:xfrm>
          <a:off x="3143240" y="982248"/>
          <a:ext cx="428628" cy="5357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4" name="Формула" r:id="rId3" imgW="152268" imgH="203024" progId="Equation.3">
                  <p:embed/>
                </p:oleObj>
              </mc:Choice>
              <mc:Fallback>
                <p:oleObj name="Формула" r:id="rId3" imgW="152268" imgH="203024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40" y="982248"/>
                        <a:ext cx="428628" cy="5357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3929058" y="1000107"/>
          <a:ext cx="395011" cy="5165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5" name="Формула" r:id="rId5" imgW="164880" imgH="215640" progId="Equation.3">
                  <p:embed/>
                </p:oleObj>
              </mc:Choice>
              <mc:Fallback>
                <p:oleObj name="Формула" r:id="rId5" imgW="16488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9058" y="1000107"/>
                        <a:ext cx="395011" cy="5165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2571736" y="1428736"/>
          <a:ext cx="2857520" cy="5524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6" name="Формула" r:id="rId7" imgW="1002960" imgH="228600" progId="Equation.3">
                  <p:embed/>
                </p:oleObj>
              </mc:Choice>
              <mc:Fallback>
                <p:oleObj name="Формула" r:id="rId7" imgW="100296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36" y="1428736"/>
                        <a:ext cx="2857520" cy="5524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2773" name="Object 5"/>
          <p:cNvGraphicFramePr>
            <a:graphicFrameLocks noChangeAspect="1"/>
          </p:cNvGraphicFramePr>
          <p:nvPr/>
        </p:nvGraphicFramePr>
        <p:xfrm>
          <a:off x="2462698" y="2357430"/>
          <a:ext cx="4203563" cy="928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7" name="Формула" r:id="rId9" imgW="1638300" imgH="368300" progId="Equation.3">
                  <p:embed/>
                </p:oleObj>
              </mc:Choice>
              <mc:Fallback>
                <p:oleObj name="Формула" r:id="rId9" imgW="1638300" imgH="3683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2698" y="2357430"/>
                        <a:ext cx="4203563" cy="9286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4071934" y="3500438"/>
          <a:ext cx="738190" cy="357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8" name="Формула" r:id="rId11" imgW="152280" imgH="139680" progId="Equation.3">
                  <p:embed/>
                </p:oleObj>
              </mc:Choice>
              <mc:Fallback>
                <p:oleObj name="Формула" r:id="rId11" imgW="152280" imgH="1396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1934" y="3500438"/>
                        <a:ext cx="738190" cy="3571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4786314" y="3414712"/>
          <a:ext cx="428628" cy="5143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9" name="Формула" r:id="rId13" imgW="152280" imgH="203040" progId="Equation.3">
                  <p:embed/>
                </p:oleObj>
              </mc:Choice>
              <mc:Fallback>
                <p:oleObj name="Формула" r:id="rId13" imgW="152280" imgH="2030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6314" y="3414712"/>
                        <a:ext cx="428628" cy="5143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2777" name="Object 9"/>
          <p:cNvGraphicFramePr>
            <a:graphicFrameLocks noChangeAspect="1"/>
          </p:cNvGraphicFramePr>
          <p:nvPr/>
        </p:nvGraphicFramePr>
        <p:xfrm>
          <a:off x="7143766" y="3472656"/>
          <a:ext cx="1643075" cy="4564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30" name="Формула" r:id="rId15" imgW="685800" imgH="190500" progId="Equation.3">
                  <p:embed/>
                </p:oleObj>
              </mc:Choice>
              <mc:Fallback>
                <p:oleObj name="Формула" r:id="rId15" imgW="685800" imgH="1905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66" y="3472656"/>
                        <a:ext cx="1643075" cy="45641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2779" name="Object 11"/>
          <p:cNvGraphicFramePr>
            <a:graphicFrameLocks noChangeAspect="1"/>
          </p:cNvGraphicFramePr>
          <p:nvPr/>
        </p:nvGraphicFramePr>
        <p:xfrm>
          <a:off x="1214413" y="3867481"/>
          <a:ext cx="1357323" cy="4680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31" name="Формула" r:id="rId17" imgW="558800" imgH="190500" progId="Equation.3">
                  <p:embed/>
                </p:oleObj>
              </mc:Choice>
              <mc:Fallback>
                <p:oleObj name="Формула" r:id="rId17" imgW="558800" imgH="1905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13" y="3867481"/>
                        <a:ext cx="1357323" cy="46804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2781" name="Object 13"/>
          <p:cNvGraphicFramePr>
            <a:graphicFrameLocks noChangeAspect="1"/>
          </p:cNvGraphicFramePr>
          <p:nvPr/>
        </p:nvGraphicFramePr>
        <p:xfrm>
          <a:off x="2571736" y="4214819"/>
          <a:ext cx="2465612" cy="550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32" name="Формула" r:id="rId19" imgW="901309" imgH="228501" progId="Equation.3">
                  <p:embed/>
                </p:oleObj>
              </mc:Choice>
              <mc:Fallback>
                <p:oleObj name="Формула" r:id="rId19" imgW="901309" imgH="228501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36" y="4214819"/>
                        <a:ext cx="2465612" cy="5508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2783" name="Object 15"/>
          <p:cNvGraphicFramePr>
            <a:graphicFrameLocks noChangeAspect="1"/>
          </p:cNvGraphicFramePr>
          <p:nvPr/>
        </p:nvGraphicFramePr>
        <p:xfrm>
          <a:off x="857222" y="5143512"/>
          <a:ext cx="2136643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33" name="Формула" r:id="rId21" imgW="901309" imgH="215806" progId="Equation.3">
                  <p:embed/>
                </p:oleObj>
              </mc:Choice>
              <mc:Fallback>
                <p:oleObj name="Формула" r:id="rId21" imgW="901309" imgH="215806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22" y="5143512"/>
                        <a:ext cx="2136643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2785" name="Object 17"/>
          <p:cNvGraphicFramePr>
            <a:graphicFrameLocks noChangeAspect="1"/>
          </p:cNvGraphicFramePr>
          <p:nvPr/>
        </p:nvGraphicFramePr>
        <p:xfrm>
          <a:off x="857223" y="5572140"/>
          <a:ext cx="2112638" cy="5000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34" name="Формула" r:id="rId23" imgW="901309" imgH="215806" progId="Equation.3">
                  <p:embed/>
                </p:oleObj>
              </mc:Choice>
              <mc:Fallback>
                <p:oleObj name="Формула" r:id="rId23" imgW="901309" imgH="215806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23" y="5572140"/>
                        <a:ext cx="2112638" cy="50006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8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2787" name="Object 19"/>
          <p:cNvGraphicFramePr>
            <a:graphicFrameLocks noChangeAspect="1"/>
          </p:cNvGraphicFramePr>
          <p:nvPr/>
        </p:nvGraphicFramePr>
        <p:xfrm>
          <a:off x="857224" y="6057094"/>
          <a:ext cx="2143140" cy="4533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35" name="Формула" r:id="rId25" imgW="990170" imgH="215806" progId="Equation.3">
                  <p:embed/>
                </p:oleObj>
              </mc:Choice>
              <mc:Fallback>
                <p:oleObj name="Формула" r:id="rId25" imgW="990170" imgH="215806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24" y="6057094"/>
                        <a:ext cx="2143140" cy="4533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90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2789" name="Object 21"/>
          <p:cNvGraphicFramePr>
            <a:graphicFrameLocks noChangeAspect="1"/>
          </p:cNvGraphicFramePr>
          <p:nvPr/>
        </p:nvGraphicFramePr>
        <p:xfrm>
          <a:off x="3714743" y="5153317"/>
          <a:ext cx="2214579" cy="4776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36" name="Формула" r:id="rId27" imgW="964781" imgH="215806" progId="Equation.3">
                  <p:embed/>
                </p:oleObj>
              </mc:Choice>
              <mc:Fallback>
                <p:oleObj name="Формула" r:id="rId27" imgW="964781" imgH="215806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743" y="5153317"/>
                        <a:ext cx="2214579" cy="4776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9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2791" name="Object 23"/>
          <p:cNvGraphicFramePr>
            <a:graphicFrameLocks noChangeAspect="1"/>
          </p:cNvGraphicFramePr>
          <p:nvPr/>
        </p:nvGraphicFramePr>
        <p:xfrm>
          <a:off x="3786181" y="5622566"/>
          <a:ext cx="2071703" cy="4468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37" name="Формула" r:id="rId29" imgW="964781" imgH="215806" progId="Equation.3">
                  <p:embed/>
                </p:oleObj>
              </mc:Choice>
              <mc:Fallback>
                <p:oleObj name="Формула" r:id="rId29" imgW="964781" imgH="215806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6181" y="5622566"/>
                        <a:ext cx="2071703" cy="44683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94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2793" name="Object 25"/>
          <p:cNvGraphicFramePr>
            <a:graphicFrameLocks noChangeAspect="1"/>
          </p:cNvGraphicFramePr>
          <p:nvPr/>
        </p:nvGraphicFramePr>
        <p:xfrm>
          <a:off x="3662363" y="6064250"/>
          <a:ext cx="217805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38" name="Формула" r:id="rId31" imgW="1028520" imgH="203040" progId="Equation.3">
                  <p:embed/>
                </p:oleObj>
              </mc:Choice>
              <mc:Fallback>
                <p:oleObj name="Формула" r:id="rId31" imgW="1028520" imgH="203040" progId="Equation.3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2363" y="6064250"/>
                        <a:ext cx="217805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Определение квадратного трехчлена и его корней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i="1" dirty="0" smtClean="0">
                <a:solidFill>
                  <a:srgbClr val="FF0000"/>
                </a:solidFill>
              </a:rPr>
              <a:t>Квадратным трехчленом </a:t>
            </a:r>
            <a:r>
              <a:rPr lang="ru-RU" sz="2400" dirty="0" smtClean="0"/>
              <a:t>называется многочлен вида 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/>
          </a:p>
          <a:p>
            <a:pPr>
              <a:buNone/>
            </a:pPr>
            <a:r>
              <a:rPr lang="ru-RU" sz="2400" dirty="0" smtClean="0"/>
              <a:t>где </a:t>
            </a:r>
            <a:r>
              <a:rPr lang="ru-RU" sz="2400" dirty="0" err="1" smtClean="0"/>
              <a:t>х</a:t>
            </a:r>
            <a:r>
              <a:rPr lang="ru-RU" sz="2400" dirty="0" smtClean="0"/>
              <a:t> – переменная, </a:t>
            </a:r>
            <a:r>
              <a:rPr lang="en-US" sz="2400" dirty="0" err="1" smtClean="0"/>
              <a:t>a,b,c</a:t>
            </a:r>
            <a:r>
              <a:rPr lang="en-US" sz="2400" dirty="0"/>
              <a:t> </a:t>
            </a:r>
            <a:r>
              <a:rPr lang="en-US" sz="2400" dirty="0" smtClean="0"/>
              <a:t>– </a:t>
            </a:r>
            <a:r>
              <a:rPr lang="ru-RU" sz="2400" dirty="0" smtClean="0"/>
              <a:t>некоторые числа, причем </a:t>
            </a:r>
          </a:p>
          <a:p>
            <a:pPr>
              <a:buNone/>
            </a:pPr>
            <a:endParaRPr lang="ru-RU" sz="2400" dirty="0"/>
          </a:p>
          <a:p>
            <a:pPr>
              <a:buNone/>
            </a:pPr>
            <a:r>
              <a:rPr lang="ru-RU" sz="2400" i="1" dirty="0" smtClean="0">
                <a:solidFill>
                  <a:srgbClr val="FF0000"/>
                </a:solidFill>
              </a:rPr>
              <a:t>Корнем квадратного трехчлена </a:t>
            </a:r>
            <a:r>
              <a:rPr lang="ru-RU" sz="2400" dirty="0" smtClean="0"/>
              <a:t>называется значение переменной, при котором значение этого трехчлена равно нулю.</a:t>
            </a:r>
          </a:p>
          <a:p>
            <a:pPr>
              <a:buNone/>
            </a:pPr>
            <a:r>
              <a:rPr lang="ru-RU" sz="2400" dirty="0" smtClean="0"/>
              <a:t>Чтобы найти корни квадратного трехчлена, необходимо решить квадратное уравнение 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3428987" y="2143115"/>
          <a:ext cx="2571773" cy="6429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Формула" r:id="rId3" imgW="787320" imgH="228600" progId="Equation.3">
                  <p:embed/>
                </p:oleObj>
              </mc:Choice>
              <mc:Fallback>
                <p:oleObj name="Формула" r:id="rId3" imgW="78732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8987" y="2143115"/>
                        <a:ext cx="2571773" cy="64294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7500958" y="2928934"/>
          <a:ext cx="857257" cy="387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Формула" r:id="rId5" imgW="393480" imgH="177480" progId="Equation.3">
                  <p:embed/>
                </p:oleObj>
              </mc:Choice>
              <mc:Fallback>
                <p:oleObj name="Формула" r:id="rId5" imgW="393480" imgH="177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0958" y="2928934"/>
                        <a:ext cx="857257" cy="3871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5000628" y="5286388"/>
          <a:ext cx="2428892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Формула" r:id="rId7" imgW="977760" imgH="203040" progId="Equation.3">
                  <p:embed/>
                </p:oleObj>
              </mc:Choice>
              <mc:Fallback>
                <p:oleObj name="Формула" r:id="rId7" imgW="97776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28" y="5286388"/>
                        <a:ext cx="2428892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 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150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/>
              <a:t>Найти все значения параметра </a:t>
            </a:r>
            <a:r>
              <a:rPr lang="ru-RU" sz="2800" i="1" dirty="0" err="1"/>
              <a:t>р</a:t>
            </a:r>
            <a:r>
              <a:rPr lang="ru-RU" sz="2800" dirty="0"/>
              <a:t>, при которых сумма квадратов корней </a:t>
            </a:r>
            <a:r>
              <a:rPr lang="ru-RU" sz="2800" dirty="0" smtClean="0"/>
              <a:t>уравнения                         равна </a:t>
            </a:r>
            <a:r>
              <a:rPr lang="ru-RU" sz="2800" dirty="0"/>
              <a:t>1</a:t>
            </a:r>
            <a:r>
              <a:rPr lang="ru-RU" sz="2800" dirty="0" smtClean="0"/>
              <a:t>.</a:t>
            </a:r>
          </a:p>
          <a:p>
            <a:pPr>
              <a:buNone/>
            </a:pPr>
            <a:endParaRPr lang="ru-RU" sz="2800" dirty="0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3793" name="Object 1"/>
          <p:cNvGraphicFramePr>
            <a:graphicFrameLocks noChangeAspect="1"/>
          </p:cNvGraphicFramePr>
          <p:nvPr/>
        </p:nvGraphicFramePr>
        <p:xfrm>
          <a:off x="5286380" y="1357298"/>
          <a:ext cx="1928826" cy="5143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6" name="Формула" r:id="rId3" imgW="863225" imgH="228501" progId="Equation.3">
                  <p:embed/>
                </p:oleObj>
              </mc:Choice>
              <mc:Fallback>
                <p:oleObj name="Формула" r:id="rId3" imgW="863225" imgH="228501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80" y="1357298"/>
                        <a:ext cx="1928826" cy="5143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 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150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/>
              <a:t>Найти все значения параметра </a:t>
            </a:r>
            <a:r>
              <a:rPr lang="ru-RU" sz="2800" i="1" dirty="0" err="1"/>
              <a:t>р</a:t>
            </a:r>
            <a:r>
              <a:rPr lang="ru-RU" sz="2800" dirty="0"/>
              <a:t>, при которых сумма квадратов корней </a:t>
            </a:r>
            <a:r>
              <a:rPr lang="ru-RU" sz="2800" dirty="0" smtClean="0"/>
              <a:t>уравнения                         равна </a:t>
            </a:r>
            <a:r>
              <a:rPr lang="ru-RU" sz="2800" dirty="0"/>
              <a:t>1</a:t>
            </a:r>
            <a:r>
              <a:rPr lang="ru-RU" sz="2800" dirty="0" smtClean="0"/>
              <a:t>.</a:t>
            </a:r>
          </a:p>
          <a:p>
            <a:pPr>
              <a:buNone/>
            </a:pPr>
            <a:r>
              <a:rPr lang="ru-RU" sz="2800" dirty="0" smtClean="0"/>
              <a:t>Пусть       и      </a:t>
            </a:r>
            <a:r>
              <a:rPr lang="ru-RU" sz="2800" dirty="0"/>
              <a:t>- корни исходного уравнения. </a:t>
            </a:r>
            <a:r>
              <a:rPr lang="ru-RU" sz="2800" dirty="0" smtClean="0"/>
              <a:t>Тогда необходимо найти такое </a:t>
            </a:r>
            <a:r>
              <a:rPr lang="ru-RU" sz="2800" i="1" dirty="0" err="1" smtClean="0"/>
              <a:t>р</a:t>
            </a:r>
            <a:r>
              <a:rPr lang="ru-RU" sz="2800" i="1" dirty="0" smtClean="0"/>
              <a:t>, </a:t>
            </a:r>
            <a:r>
              <a:rPr lang="ru-RU" sz="2800" dirty="0" smtClean="0"/>
              <a:t>при котором</a:t>
            </a:r>
          </a:p>
          <a:p>
            <a:pPr>
              <a:buNone/>
            </a:pPr>
            <a:endParaRPr lang="ru-RU" sz="2800" dirty="0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3793" name="Object 1"/>
          <p:cNvGraphicFramePr>
            <a:graphicFrameLocks noChangeAspect="1"/>
          </p:cNvGraphicFramePr>
          <p:nvPr/>
        </p:nvGraphicFramePr>
        <p:xfrm>
          <a:off x="5286380" y="1357298"/>
          <a:ext cx="1928826" cy="5143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3" name="Формула" r:id="rId3" imgW="863225" imgH="228501" progId="Equation.3">
                  <p:embed/>
                </p:oleObj>
              </mc:Choice>
              <mc:Fallback>
                <p:oleObj name="Формула" r:id="rId3" imgW="863225" imgH="228501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80" y="1357298"/>
                        <a:ext cx="1928826" cy="5143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1428728" y="1857364"/>
          <a:ext cx="357190" cy="5060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4" name="Формула" r:id="rId5" imgW="152280" imgH="215640" progId="Equation.3">
                  <p:embed/>
                </p:oleObj>
              </mc:Choice>
              <mc:Fallback>
                <p:oleObj name="Формула" r:id="rId5" imgW="15228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28" y="1857364"/>
                        <a:ext cx="357190" cy="5060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2200275" y="1857375"/>
          <a:ext cx="387350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5" name="Формула" r:id="rId7" imgW="164880" imgH="215640" progId="Equation.3">
                  <p:embed/>
                </p:oleObj>
              </mc:Choice>
              <mc:Fallback>
                <p:oleObj name="Формула" r:id="rId7" imgW="16488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0275" y="1857375"/>
                        <a:ext cx="387350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7072329" y="2285993"/>
          <a:ext cx="1774667" cy="54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6" name="Формула" r:id="rId9" imgW="787320" imgH="241200" progId="Equation.3">
                  <p:embed/>
                </p:oleObj>
              </mc:Choice>
              <mc:Fallback>
                <p:oleObj name="Формула" r:id="rId9" imgW="78732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2329" y="2285993"/>
                        <a:ext cx="1774667" cy="54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4822" name="Object 6"/>
          <p:cNvGraphicFramePr>
            <a:graphicFrameLocks noChangeAspect="1"/>
          </p:cNvGraphicFramePr>
          <p:nvPr/>
        </p:nvGraphicFramePr>
        <p:xfrm>
          <a:off x="612775" y="2928938"/>
          <a:ext cx="3775075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7" name="Формула" r:id="rId11" imgW="1726920" imgH="228600" progId="Equation.3">
                  <p:embed/>
                </p:oleObj>
              </mc:Choice>
              <mc:Fallback>
                <p:oleObj name="Формула" r:id="rId11" imgW="172692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775" y="2928938"/>
                        <a:ext cx="3775075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 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150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/>
              <a:t>Найти все значения параметра </a:t>
            </a:r>
            <a:r>
              <a:rPr lang="ru-RU" sz="2800" i="1" dirty="0" err="1"/>
              <a:t>р</a:t>
            </a:r>
            <a:r>
              <a:rPr lang="ru-RU" sz="2800" dirty="0"/>
              <a:t>, при которых сумма квадратов корней </a:t>
            </a:r>
            <a:r>
              <a:rPr lang="ru-RU" sz="2800" dirty="0" smtClean="0"/>
              <a:t>уравнения                         равна </a:t>
            </a:r>
            <a:r>
              <a:rPr lang="ru-RU" sz="2800" dirty="0"/>
              <a:t>1</a:t>
            </a:r>
            <a:r>
              <a:rPr lang="ru-RU" sz="2800" dirty="0" smtClean="0"/>
              <a:t>.</a:t>
            </a:r>
          </a:p>
          <a:p>
            <a:pPr>
              <a:buNone/>
            </a:pPr>
            <a:r>
              <a:rPr lang="ru-RU" sz="2800" dirty="0" smtClean="0"/>
              <a:t>Пусть       и      </a:t>
            </a:r>
            <a:r>
              <a:rPr lang="ru-RU" sz="2800" dirty="0"/>
              <a:t>- корни исходного уравнения. </a:t>
            </a:r>
            <a:r>
              <a:rPr lang="ru-RU" sz="2800" dirty="0" smtClean="0"/>
              <a:t>Тогда необходимо найти такое </a:t>
            </a:r>
            <a:r>
              <a:rPr lang="ru-RU" sz="2800" i="1" dirty="0" err="1" smtClean="0"/>
              <a:t>р</a:t>
            </a:r>
            <a:r>
              <a:rPr lang="ru-RU" sz="2800" i="1" dirty="0" smtClean="0"/>
              <a:t>, </a:t>
            </a:r>
            <a:r>
              <a:rPr lang="ru-RU" sz="2800" dirty="0" smtClean="0"/>
              <a:t>при котором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Тогда по теореме Виета</a:t>
            </a:r>
          </a:p>
          <a:p>
            <a:pPr>
              <a:buNone/>
            </a:pPr>
            <a:endParaRPr lang="ru-RU" sz="2800" dirty="0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3793" name="Object 1"/>
          <p:cNvGraphicFramePr>
            <a:graphicFrameLocks noChangeAspect="1"/>
          </p:cNvGraphicFramePr>
          <p:nvPr/>
        </p:nvGraphicFramePr>
        <p:xfrm>
          <a:off x="5286380" y="1357298"/>
          <a:ext cx="1928826" cy="5143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0" name="Формула" r:id="rId3" imgW="863225" imgH="228501" progId="Equation.3">
                  <p:embed/>
                </p:oleObj>
              </mc:Choice>
              <mc:Fallback>
                <p:oleObj name="Формула" r:id="rId3" imgW="863225" imgH="228501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80" y="1357298"/>
                        <a:ext cx="1928826" cy="5143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1428728" y="1857364"/>
          <a:ext cx="357190" cy="5060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1" name="Формула" r:id="rId5" imgW="152280" imgH="215640" progId="Equation.3">
                  <p:embed/>
                </p:oleObj>
              </mc:Choice>
              <mc:Fallback>
                <p:oleObj name="Формула" r:id="rId5" imgW="152280" imgH="215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28" y="1857364"/>
                        <a:ext cx="357190" cy="5060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2200275" y="1857375"/>
          <a:ext cx="387350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2" name="Формула" r:id="rId7" imgW="164880" imgH="215640" progId="Equation.3">
                  <p:embed/>
                </p:oleObj>
              </mc:Choice>
              <mc:Fallback>
                <p:oleObj name="Формула" r:id="rId7" imgW="16488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0275" y="1857375"/>
                        <a:ext cx="387350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7072329" y="2285993"/>
          <a:ext cx="1774667" cy="54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3" name="Формула" r:id="rId9" imgW="787320" imgH="241200" progId="Equation.3">
                  <p:embed/>
                </p:oleObj>
              </mc:Choice>
              <mc:Fallback>
                <p:oleObj name="Формула" r:id="rId9" imgW="787320" imgH="24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2329" y="2285993"/>
                        <a:ext cx="1774667" cy="54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4822" name="Object 6"/>
          <p:cNvGraphicFramePr>
            <a:graphicFrameLocks noChangeAspect="1"/>
          </p:cNvGraphicFramePr>
          <p:nvPr/>
        </p:nvGraphicFramePr>
        <p:xfrm>
          <a:off x="571472" y="2786058"/>
          <a:ext cx="3775075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4" name="Формула" r:id="rId11" imgW="1726920" imgH="228600" progId="Equation.3">
                  <p:embed/>
                </p:oleObj>
              </mc:Choice>
              <mc:Fallback>
                <p:oleObj name="Формула" r:id="rId11" imgW="172692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72" y="2786058"/>
                        <a:ext cx="3775075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5847" name="Object 7"/>
          <p:cNvGraphicFramePr>
            <a:graphicFrameLocks noChangeAspect="1"/>
          </p:cNvGraphicFramePr>
          <p:nvPr/>
        </p:nvGraphicFramePr>
        <p:xfrm>
          <a:off x="500034" y="3929066"/>
          <a:ext cx="4000528" cy="4869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65" name="Формула" r:id="rId13" imgW="1879560" imgH="228600" progId="Equation.3">
                  <p:embed/>
                </p:oleObj>
              </mc:Choice>
              <mc:Fallback>
                <p:oleObj name="Формула" r:id="rId13" imgW="187956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3929066"/>
                        <a:ext cx="4000528" cy="48692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 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9293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/>
              <a:t>Найти все значения параметра </a:t>
            </a:r>
            <a:r>
              <a:rPr lang="ru-RU" sz="2800" i="1" dirty="0" err="1"/>
              <a:t>р</a:t>
            </a:r>
            <a:r>
              <a:rPr lang="ru-RU" sz="2800" dirty="0"/>
              <a:t>, при которых сумма квадратов корней </a:t>
            </a:r>
            <a:r>
              <a:rPr lang="ru-RU" sz="2800" dirty="0" smtClean="0"/>
              <a:t>уравнения                         равна </a:t>
            </a:r>
            <a:r>
              <a:rPr lang="ru-RU" sz="2800" dirty="0"/>
              <a:t>1</a:t>
            </a:r>
            <a:r>
              <a:rPr lang="ru-RU" sz="2800" dirty="0" smtClean="0"/>
              <a:t>.</a:t>
            </a:r>
          </a:p>
          <a:p>
            <a:pPr>
              <a:buNone/>
            </a:pPr>
            <a:r>
              <a:rPr lang="ru-RU" sz="2800" dirty="0" smtClean="0"/>
              <a:t>Пусть       и      </a:t>
            </a:r>
            <a:r>
              <a:rPr lang="ru-RU" sz="2800" dirty="0"/>
              <a:t>- корни исходного уравнения. </a:t>
            </a:r>
            <a:r>
              <a:rPr lang="ru-RU" sz="2800" dirty="0" smtClean="0"/>
              <a:t>Тогда необходимо найти такое </a:t>
            </a:r>
            <a:r>
              <a:rPr lang="ru-RU" sz="2800" i="1" dirty="0" err="1" smtClean="0"/>
              <a:t>р</a:t>
            </a:r>
            <a:r>
              <a:rPr lang="ru-RU" sz="2800" i="1" dirty="0" smtClean="0"/>
              <a:t>, </a:t>
            </a:r>
            <a:r>
              <a:rPr lang="ru-RU" sz="2800" dirty="0" smtClean="0"/>
              <a:t>при котором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Тогда по теореме Виета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Тогда</a:t>
            </a: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3793" name="Object 1"/>
          <p:cNvGraphicFramePr>
            <a:graphicFrameLocks noChangeAspect="1"/>
          </p:cNvGraphicFramePr>
          <p:nvPr/>
        </p:nvGraphicFramePr>
        <p:xfrm>
          <a:off x="5286380" y="1357298"/>
          <a:ext cx="1928826" cy="5143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7" name="Формула" r:id="rId3" imgW="863225" imgH="228501" progId="Equation.3">
                  <p:embed/>
                </p:oleObj>
              </mc:Choice>
              <mc:Fallback>
                <p:oleObj name="Формула" r:id="rId3" imgW="863225" imgH="228501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80" y="1357298"/>
                        <a:ext cx="1928826" cy="5143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1428728" y="1857364"/>
          <a:ext cx="357190" cy="5060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8" name="Формула" r:id="rId5" imgW="152280" imgH="215640" progId="Equation.3">
                  <p:embed/>
                </p:oleObj>
              </mc:Choice>
              <mc:Fallback>
                <p:oleObj name="Формула" r:id="rId5" imgW="152280" imgH="215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28" y="1857364"/>
                        <a:ext cx="357190" cy="5060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2200275" y="1857375"/>
          <a:ext cx="387350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9" name="Формула" r:id="rId7" imgW="164880" imgH="215640" progId="Equation.3">
                  <p:embed/>
                </p:oleObj>
              </mc:Choice>
              <mc:Fallback>
                <p:oleObj name="Формула" r:id="rId7" imgW="16488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0275" y="1857375"/>
                        <a:ext cx="387350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7072329" y="2285993"/>
          <a:ext cx="1774667" cy="54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0" name="Формула" r:id="rId9" imgW="787320" imgH="241200" progId="Equation.3">
                  <p:embed/>
                </p:oleObj>
              </mc:Choice>
              <mc:Fallback>
                <p:oleObj name="Формула" r:id="rId9" imgW="787320" imgH="24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2329" y="2285993"/>
                        <a:ext cx="1774667" cy="54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4822" name="Object 6"/>
          <p:cNvGraphicFramePr>
            <a:graphicFrameLocks noChangeAspect="1"/>
          </p:cNvGraphicFramePr>
          <p:nvPr/>
        </p:nvGraphicFramePr>
        <p:xfrm>
          <a:off x="571472" y="2786058"/>
          <a:ext cx="3775075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1" name="Формула" r:id="rId11" imgW="1726920" imgH="228600" progId="Equation.3">
                  <p:embed/>
                </p:oleObj>
              </mc:Choice>
              <mc:Fallback>
                <p:oleObj name="Формула" r:id="rId11" imgW="172692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72" y="2786058"/>
                        <a:ext cx="3775075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5847" name="Object 7"/>
          <p:cNvGraphicFramePr>
            <a:graphicFrameLocks noChangeAspect="1"/>
          </p:cNvGraphicFramePr>
          <p:nvPr/>
        </p:nvGraphicFramePr>
        <p:xfrm>
          <a:off x="500034" y="3929066"/>
          <a:ext cx="4000528" cy="4869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2" name="Формула" r:id="rId13" imgW="1879560" imgH="228600" progId="Equation.3">
                  <p:embed/>
                </p:oleObj>
              </mc:Choice>
              <mc:Fallback>
                <p:oleObj name="Формула" r:id="rId13" imgW="187956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3929066"/>
                        <a:ext cx="4000528" cy="48692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1571603" y="4357694"/>
          <a:ext cx="3034236" cy="5289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3" name="Формула" r:id="rId15" imgW="1384200" imgH="241200" progId="Equation.3">
                  <p:embed/>
                </p:oleObj>
              </mc:Choice>
              <mc:Fallback>
                <p:oleObj name="Формула" r:id="rId15" imgW="1384200" imgH="2412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03" y="4357694"/>
                        <a:ext cx="3034236" cy="5289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 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9293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/>
              <a:t>Найти все значения параметра </a:t>
            </a:r>
            <a:r>
              <a:rPr lang="ru-RU" sz="2800" i="1" dirty="0" err="1"/>
              <a:t>р</a:t>
            </a:r>
            <a:r>
              <a:rPr lang="ru-RU" sz="2800" dirty="0"/>
              <a:t>, при которых сумма квадратов корней </a:t>
            </a:r>
            <a:r>
              <a:rPr lang="ru-RU" sz="2800" dirty="0" smtClean="0"/>
              <a:t>уравнения                         равна </a:t>
            </a:r>
            <a:r>
              <a:rPr lang="ru-RU" sz="2800" dirty="0"/>
              <a:t>1</a:t>
            </a:r>
            <a:r>
              <a:rPr lang="ru-RU" sz="2800" dirty="0" smtClean="0"/>
              <a:t>.</a:t>
            </a:r>
          </a:p>
          <a:p>
            <a:pPr>
              <a:buNone/>
            </a:pPr>
            <a:r>
              <a:rPr lang="ru-RU" sz="2800" dirty="0" smtClean="0"/>
              <a:t>Пусть       и      </a:t>
            </a:r>
            <a:r>
              <a:rPr lang="ru-RU" sz="2800" dirty="0"/>
              <a:t>- корни исходного уравнения. </a:t>
            </a:r>
            <a:r>
              <a:rPr lang="ru-RU" sz="2800" dirty="0" smtClean="0"/>
              <a:t>Тогда необходимо найти такое </a:t>
            </a:r>
            <a:r>
              <a:rPr lang="ru-RU" sz="2800" i="1" dirty="0" err="1" smtClean="0"/>
              <a:t>р</a:t>
            </a:r>
            <a:r>
              <a:rPr lang="ru-RU" sz="2800" i="1" dirty="0" smtClean="0"/>
              <a:t>, </a:t>
            </a:r>
            <a:r>
              <a:rPr lang="ru-RU" sz="2800" dirty="0" smtClean="0"/>
              <a:t>при котором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Тогда по теореме Виета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Тогда</a:t>
            </a:r>
          </a:p>
          <a:p>
            <a:pPr>
              <a:buNone/>
            </a:pPr>
            <a:r>
              <a:rPr lang="ru-RU" sz="2800" dirty="0" smtClean="0"/>
              <a:t>Проверка: при найденных значениях </a:t>
            </a:r>
            <a:r>
              <a:rPr lang="ru-RU" sz="2800" i="1" dirty="0" err="1" smtClean="0"/>
              <a:t>р</a:t>
            </a:r>
            <a:r>
              <a:rPr lang="ru-RU" sz="2800" dirty="0" smtClean="0"/>
              <a:t>, уравнение будет иметь вид                             .</a:t>
            </a:r>
          </a:p>
          <a:p>
            <a:pPr>
              <a:buNone/>
            </a:pPr>
            <a:r>
              <a:rPr lang="ru-RU" sz="2800" dirty="0" smtClean="0"/>
              <a:t>Тогда                                полученное уравнение не имеет корней. Поэтому таких значений </a:t>
            </a:r>
            <a:r>
              <a:rPr lang="ru-RU" sz="2800" i="1" dirty="0" err="1" smtClean="0"/>
              <a:t>р</a:t>
            </a:r>
            <a:r>
              <a:rPr lang="ru-RU" sz="2800" dirty="0" smtClean="0"/>
              <a:t> не сущ.</a:t>
            </a:r>
            <a:endParaRPr lang="ru-RU" sz="2800" dirty="0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3793" name="Object 1"/>
          <p:cNvGraphicFramePr>
            <a:graphicFrameLocks noChangeAspect="1"/>
          </p:cNvGraphicFramePr>
          <p:nvPr/>
        </p:nvGraphicFramePr>
        <p:xfrm>
          <a:off x="5286380" y="1357298"/>
          <a:ext cx="1928826" cy="5143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7" name="Формула" r:id="rId3" imgW="863225" imgH="228501" progId="Equation.3">
                  <p:embed/>
                </p:oleObj>
              </mc:Choice>
              <mc:Fallback>
                <p:oleObj name="Формула" r:id="rId3" imgW="863225" imgH="228501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80" y="1357298"/>
                        <a:ext cx="1928826" cy="5143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1428728" y="1857364"/>
          <a:ext cx="357190" cy="5060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8" name="Формула" r:id="rId5" imgW="152280" imgH="215640" progId="Equation.3">
                  <p:embed/>
                </p:oleObj>
              </mc:Choice>
              <mc:Fallback>
                <p:oleObj name="Формула" r:id="rId5" imgW="152280" imgH="215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28" y="1857364"/>
                        <a:ext cx="357190" cy="5060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2200275" y="1857375"/>
          <a:ext cx="387350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19" name="Формула" r:id="rId7" imgW="164880" imgH="215640" progId="Equation.3">
                  <p:embed/>
                </p:oleObj>
              </mc:Choice>
              <mc:Fallback>
                <p:oleObj name="Формула" r:id="rId7" imgW="16488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0275" y="1857375"/>
                        <a:ext cx="387350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7072329" y="2285993"/>
          <a:ext cx="1774667" cy="54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0" name="Формула" r:id="rId9" imgW="787320" imgH="241200" progId="Equation.3">
                  <p:embed/>
                </p:oleObj>
              </mc:Choice>
              <mc:Fallback>
                <p:oleObj name="Формула" r:id="rId9" imgW="787320" imgH="24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2329" y="2285993"/>
                        <a:ext cx="1774667" cy="54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4822" name="Object 6"/>
          <p:cNvGraphicFramePr>
            <a:graphicFrameLocks noChangeAspect="1"/>
          </p:cNvGraphicFramePr>
          <p:nvPr/>
        </p:nvGraphicFramePr>
        <p:xfrm>
          <a:off x="571472" y="2786058"/>
          <a:ext cx="3775075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1" name="Формула" r:id="rId11" imgW="1726920" imgH="228600" progId="Equation.3">
                  <p:embed/>
                </p:oleObj>
              </mc:Choice>
              <mc:Fallback>
                <p:oleObj name="Формула" r:id="rId11" imgW="172692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72" y="2786058"/>
                        <a:ext cx="3775075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5847" name="Object 7"/>
          <p:cNvGraphicFramePr>
            <a:graphicFrameLocks noChangeAspect="1"/>
          </p:cNvGraphicFramePr>
          <p:nvPr/>
        </p:nvGraphicFramePr>
        <p:xfrm>
          <a:off x="500034" y="3929066"/>
          <a:ext cx="4000528" cy="4869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2" name="Формула" r:id="rId13" imgW="1879560" imgH="228600" progId="Equation.3">
                  <p:embed/>
                </p:oleObj>
              </mc:Choice>
              <mc:Fallback>
                <p:oleObj name="Формула" r:id="rId13" imgW="187956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3929066"/>
                        <a:ext cx="4000528" cy="48692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1571603" y="4357694"/>
          <a:ext cx="3034236" cy="5289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3" name="Формула" r:id="rId15" imgW="1384200" imgH="241200" progId="Equation.3">
                  <p:embed/>
                </p:oleObj>
              </mc:Choice>
              <mc:Fallback>
                <p:oleObj name="Формула" r:id="rId15" imgW="1384200" imgH="241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03" y="4357694"/>
                        <a:ext cx="3034236" cy="5289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3" name="Object 1"/>
          <p:cNvGraphicFramePr>
            <a:graphicFrameLocks noChangeAspect="1"/>
          </p:cNvGraphicFramePr>
          <p:nvPr/>
        </p:nvGraphicFramePr>
        <p:xfrm>
          <a:off x="3500430" y="5286388"/>
          <a:ext cx="221297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4" name="Формула" r:id="rId17" imgW="990360" imgH="228600" progId="Equation.3">
                  <p:embed/>
                </p:oleObj>
              </mc:Choice>
              <mc:Fallback>
                <p:oleObj name="Формула" r:id="rId17" imgW="990360" imgH="2286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0" y="5286388"/>
                        <a:ext cx="2212975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/>
        </p:nvGraphicFramePr>
        <p:xfrm>
          <a:off x="1500165" y="5857893"/>
          <a:ext cx="2330661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5" name="Формула" r:id="rId19" imgW="1104840" imgH="203040" progId="Equation.3">
                  <p:embed/>
                </p:oleObj>
              </mc:Choice>
              <mc:Fallback>
                <p:oleObj name="Формула" r:id="rId19" imgW="1104840" imgH="20304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65" y="5857893"/>
                        <a:ext cx="2330661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Расположение корней квадратного трехчлена относительно нуля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429264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/>
              <a:t>Предложение: </a:t>
            </a:r>
            <a:r>
              <a:rPr lang="ru-RU" sz="2400" dirty="0"/>
              <a:t>д</a:t>
            </a:r>
            <a:r>
              <a:rPr lang="ru-RU" sz="2400" dirty="0" smtClean="0"/>
              <a:t>ля </a:t>
            </a:r>
            <a:r>
              <a:rPr lang="ru-RU" sz="2400" dirty="0"/>
              <a:t>того чтобы корни квадратного трехчлена </a:t>
            </a:r>
            <a:r>
              <a:rPr lang="ru-RU" sz="2400" dirty="0" smtClean="0"/>
              <a:t>     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существовали </a:t>
            </a:r>
            <a:r>
              <a:rPr lang="ru-RU" sz="2400" dirty="0"/>
              <a:t>и были </a:t>
            </a:r>
            <a:r>
              <a:rPr lang="ru-RU" sz="2400" dirty="0">
                <a:solidFill>
                  <a:srgbClr val="FF0000"/>
                </a:solidFill>
              </a:rPr>
              <a:t>положительными,</a:t>
            </a:r>
            <a:r>
              <a:rPr lang="ru-RU" sz="2400" dirty="0"/>
              <a:t> необходимо и достаточно выполнение следующей системы условий: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8913" name="Object 1"/>
          <p:cNvGraphicFramePr>
            <a:graphicFrameLocks noChangeAspect="1"/>
          </p:cNvGraphicFramePr>
          <p:nvPr/>
        </p:nvGraphicFramePr>
        <p:xfrm>
          <a:off x="857224" y="3143248"/>
          <a:ext cx="1285884" cy="178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7" name="Формула" r:id="rId3" imgW="558800" imgH="1130300" progId="Equation.3">
                  <p:embed/>
                </p:oleObj>
              </mc:Choice>
              <mc:Fallback>
                <p:oleObj name="Формула" r:id="rId3" imgW="558800" imgH="11303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24" y="3143248"/>
                        <a:ext cx="1285884" cy="1785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2928926" y="1867253"/>
          <a:ext cx="1928826" cy="4231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8" name="Формула" r:id="rId5" imgW="736600" imgH="203200" progId="Equation.3">
                  <p:embed/>
                </p:oleObj>
              </mc:Choice>
              <mc:Fallback>
                <p:oleObj name="Формула" r:id="rId5" imgW="736600" imgH="203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926" y="1867253"/>
                        <a:ext cx="1928826" cy="4231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3856155" y="4065871"/>
            <a:ext cx="2428892" cy="440770"/>
            <a:chOff x="3571868" y="4143380"/>
            <a:chExt cx="2428892" cy="440770"/>
          </a:xfrm>
        </p:grpSpPr>
        <p:grpSp>
          <p:nvGrpSpPr>
            <p:cNvPr id="21" name="Группа 20"/>
            <p:cNvGrpSpPr/>
            <p:nvPr/>
          </p:nvGrpSpPr>
          <p:grpSpPr>
            <a:xfrm>
              <a:off x="3857620" y="4214818"/>
              <a:ext cx="1512893" cy="369332"/>
              <a:chOff x="3857620" y="4214818"/>
              <a:chExt cx="1512893" cy="369332"/>
            </a:xfrm>
          </p:grpSpPr>
          <p:sp>
            <p:nvSpPr>
              <p:cNvPr id="13" name="TextBox 12"/>
              <p:cNvSpPr txBox="1"/>
              <p:nvPr/>
            </p:nvSpPr>
            <p:spPr>
              <a:xfrm>
                <a:off x="3857620" y="4214818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0</a:t>
                </a:r>
                <a:endParaRPr lang="ru-RU" dirty="0"/>
              </a:p>
            </p:txBody>
          </p:sp>
          <p:graphicFrame>
            <p:nvGraphicFramePr>
              <p:cNvPr id="15" name="Объект 14"/>
              <p:cNvGraphicFramePr>
                <a:graphicFrameLocks noChangeAspect="1"/>
              </p:cNvGraphicFramePr>
              <p:nvPr/>
            </p:nvGraphicFramePr>
            <p:xfrm>
              <a:off x="4286248" y="4286256"/>
              <a:ext cx="285752" cy="28733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8929" name="Формула" r:id="rId7" imgW="152280" imgH="215640" progId="Equation.3">
                      <p:embed/>
                    </p:oleObj>
                  </mc:Choice>
                  <mc:Fallback>
                    <p:oleObj name="Формула" r:id="rId7" imgW="152280" imgH="215640" progId="Equation.3">
                      <p:embed/>
                      <p:pic>
                        <p:nvPicPr>
                          <p:cNvPr id="0" name="Picture 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286248" y="4286256"/>
                            <a:ext cx="285752" cy="28733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8918" name="Object 6"/>
              <p:cNvGraphicFramePr>
                <a:graphicFrameLocks noChangeAspect="1"/>
              </p:cNvGraphicFramePr>
              <p:nvPr/>
            </p:nvGraphicFramePr>
            <p:xfrm>
              <a:off x="5060950" y="4286250"/>
              <a:ext cx="309563" cy="28733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8930" name="Формула" r:id="rId9" imgW="164880" imgH="215640" progId="Equation.3">
                      <p:embed/>
                    </p:oleObj>
                  </mc:Choice>
                  <mc:Fallback>
                    <p:oleObj name="Формула" r:id="rId9" imgW="164880" imgH="215640" progId="Equation.3">
                      <p:embed/>
                      <p:pic>
                        <p:nvPicPr>
                          <p:cNvPr id="0" name="Picture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060950" y="4286250"/>
                            <a:ext cx="309563" cy="28733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20" name="Группа 19"/>
            <p:cNvGrpSpPr/>
            <p:nvPr/>
          </p:nvGrpSpPr>
          <p:grpSpPr>
            <a:xfrm>
              <a:off x="3571868" y="4143380"/>
              <a:ext cx="2428892" cy="142876"/>
              <a:chOff x="3571868" y="4143380"/>
              <a:chExt cx="2428892" cy="142876"/>
            </a:xfrm>
          </p:grpSpPr>
          <p:cxnSp>
            <p:nvCxnSpPr>
              <p:cNvPr id="9" name="Прямая соединительная линия 8"/>
              <p:cNvCxnSpPr/>
              <p:nvPr/>
            </p:nvCxnSpPr>
            <p:spPr>
              <a:xfrm>
                <a:off x="3571868" y="4214818"/>
                <a:ext cx="235745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Прямая соединительная линия 10"/>
              <p:cNvCxnSpPr/>
              <p:nvPr/>
            </p:nvCxnSpPr>
            <p:spPr>
              <a:xfrm rot="5400000">
                <a:off x="3929058" y="4214818"/>
                <a:ext cx="142876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 стрелкой 17"/>
              <p:cNvCxnSpPr/>
              <p:nvPr/>
            </p:nvCxnSpPr>
            <p:spPr>
              <a:xfrm>
                <a:off x="5786446" y="4214818"/>
                <a:ext cx="214314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" name="Прямая соединительная линия 4"/>
            <p:cNvCxnSpPr/>
            <p:nvPr/>
          </p:nvCxnSpPr>
          <p:spPr>
            <a:xfrm>
              <a:off x="4355976" y="4143380"/>
              <a:ext cx="0" cy="1428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>
              <a:off x="5148064" y="4143380"/>
              <a:ext cx="0" cy="1428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Расположение корней квадратного трехчлена относительно нуля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429264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/>
              <a:t>Предложение: </a:t>
            </a:r>
            <a:r>
              <a:rPr lang="ru-RU" sz="2400" dirty="0"/>
              <a:t>д</a:t>
            </a:r>
            <a:r>
              <a:rPr lang="ru-RU" sz="2400" dirty="0" smtClean="0"/>
              <a:t>ля </a:t>
            </a:r>
            <a:r>
              <a:rPr lang="ru-RU" sz="2400" dirty="0"/>
              <a:t>того чтобы корни квадратного трехчлена </a:t>
            </a:r>
            <a:r>
              <a:rPr lang="ru-RU" sz="2400" dirty="0" smtClean="0"/>
              <a:t>     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существовали </a:t>
            </a:r>
            <a:r>
              <a:rPr lang="ru-RU" sz="2400" dirty="0"/>
              <a:t>и были </a:t>
            </a:r>
            <a:r>
              <a:rPr lang="ru-RU" sz="2400" dirty="0" smtClean="0">
                <a:solidFill>
                  <a:srgbClr val="FF0000"/>
                </a:solidFill>
              </a:rPr>
              <a:t>отрицательными,</a:t>
            </a:r>
            <a:r>
              <a:rPr lang="ru-RU" sz="2400" dirty="0" smtClean="0"/>
              <a:t> </a:t>
            </a:r>
            <a:r>
              <a:rPr lang="ru-RU" sz="2400" dirty="0"/>
              <a:t>необходимо и достаточно выполнение следующей системы условий: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8913" name="Object 1"/>
          <p:cNvGraphicFramePr>
            <a:graphicFrameLocks noChangeAspect="1"/>
          </p:cNvGraphicFramePr>
          <p:nvPr/>
        </p:nvGraphicFramePr>
        <p:xfrm>
          <a:off x="814388" y="3073400"/>
          <a:ext cx="1373187" cy="192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0" name="Формула" r:id="rId3" imgW="596880" imgH="1218960" progId="Equation.3">
                  <p:embed/>
                </p:oleObj>
              </mc:Choice>
              <mc:Fallback>
                <p:oleObj name="Формула" r:id="rId3" imgW="596880" imgH="121896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4388" y="3073400"/>
                        <a:ext cx="1373187" cy="1925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2928926" y="1867253"/>
          <a:ext cx="1928826" cy="4231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1" name="Формула" r:id="rId5" imgW="736600" imgH="203200" progId="Equation.3">
                  <p:embed/>
                </p:oleObj>
              </mc:Choice>
              <mc:Fallback>
                <p:oleObj name="Формула" r:id="rId5" imgW="736600" imgH="203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926" y="1867253"/>
                        <a:ext cx="1928826" cy="4231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3610581" y="4127617"/>
            <a:ext cx="2428892" cy="512208"/>
            <a:chOff x="3571868" y="4143380"/>
            <a:chExt cx="2428892" cy="512208"/>
          </a:xfrm>
        </p:grpSpPr>
        <p:sp>
          <p:nvSpPr>
            <p:cNvPr id="13" name="TextBox 12"/>
            <p:cNvSpPr txBox="1"/>
            <p:nvPr/>
          </p:nvSpPr>
          <p:spPr>
            <a:xfrm>
              <a:off x="5429256" y="4286256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0</a:t>
              </a:r>
              <a:endParaRPr lang="ru-RU" dirty="0"/>
            </a:p>
          </p:txBody>
        </p:sp>
        <p:graphicFrame>
          <p:nvGraphicFramePr>
            <p:cNvPr id="15" name="Объект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52882481"/>
                </p:ext>
              </p:extLst>
            </p:nvPr>
          </p:nvGraphicFramePr>
          <p:xfrm>
            <a:off x="4286248" y="4286256"/>
            <a:ext cx="285752" cy="2873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952" name="Формула" r:id="rId7" imgW="152280" imgH="215640" progId="Equation.3">
                    <p:embed/>
                  </p:oleObj>
                </mc:Choice>
                <mc:Fallback>
                  <p:oleObj name="Формула" r:id="rId7" imgW="152280" imgH="21564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86248" y="4286256"/>
                          <a:ext cx="285752" cy="2873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8918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44108480"/>
                </p:ext>
              </p:extLst>
            </p:nvPr>
          </p:nvGraphicFramePr>
          <p:xfrm>
            <a:off x="5060950" y="4286250"/>
            <a:ext cx="309563" cy="2873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953" name="Формула" r:id="rId9" imgW="164880" imgH="215640" progId="Equation.3">
                    <p:embed/>
                  </p:oleObj>
                </mc:Choice>
                <mc:Fallback>
                  <p:oleObj name="Формула" r:id="rId9" imgW="164880" imgH="215640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60950" y="4286250"/>
                          <a:ext cx="309563" cy="2873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9" name="Прямая соединительная линия 8"/>
            <p:cNvCxnSpPr/>
            <p:nvPr/>
          </p:nvCxnSpPr>
          <p:spPr>
            <a:xfrm>
              <a:off x="3571868" y="4214818"/>
              <a:ext cx="235745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 rot="5400000">
              <a:off x="5500694" y="4214818"/>
              <a:ext cx="14287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5786446" y="4214818"/>
              <a:ext cx="21431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Прямая соединительная линия 4"/>
            <p:cNvCxnSpPr/>
            <p:nvPr/>
          </p:nvCxnSpPr>
          <p:spPr>
            <a:xfrm>
              <a:off x="5220072" y="4143380"/>
              <a:ext cx="0" cy="1428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>
              <a:endCxn id="15" idx="0"/>
            </p:cNvCxnSpPr>
            <p:nvPr/>
          </p:nvCxnSpPr>
          <p:spPr>
            <a:xfrm>
              <a:off x="4427984" y="4143380"/>
              <a:ext cx="1140" cy="1428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Расположение корней квадратного трехчлена относительно нуля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429264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/>
              <a:t>Предложение: </a:t>
            </a:r>
            <a:r>
              <a:rPr lang="ru-RU" sz="2400" dirty="0"/>
              <a:t>д</a:t>
            </a:r>
            <a:r>
              <a:rPr lang="ru-RU" sz="2400" dirty="0" smtClean="0"/>
              <a:t>ля </a:t>
            </a:r>
            <a:r>
              <a:rPr lang="ru-RU" sz="2400" dirty="0"/>
              <a:t>того чтобы корни квадратного трехчлена </a:t>
            </a:r>
            <a:r>
              <a:rPr lang="ru-RU" sz="2400" dirty="0" smtClean="0"/>
              <a:t>     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существовали </a:t>
            </a:r>
            <a:r>
              <a:rPr lang="ru-RU" sz="2400" dirty="0"/>
              <a:t>и были </a:t>
            </a:r>
            <a:r>
              <a:rPr lang="ru-RU" sz="2400" dirty="0" smtClean="0">
                <a:solidFill>
                  <a:srgbClr val="FF0000"/>
                </a:solidFill>
              </a:rPr>
              <a:t>разных знаков,</a:t>
            </a:r>
            <a:r>
              <a:rPr lang="ru-RU" sz="2400" dirty="0" smtClean="0"/>
              <a:t> </a:t>
            </a:r>
            <a:r>
              <a:rPr lang="ru-RU" sz="2400" dirty="0"/>
              <a:t>необходимо и достаточно выполнение </a:t>
            </a:r>
            <a:r>
              <a:rPr lang="ru-RU" sz="2400" dirty="0" smtClean="0"/>
              <a:t>следующего условия:</a:t>
            </a:r>
            <a:endParaRPr lang="ru-RU" sz="2400" dirty="0"/>
          </a:p>
          <a:p>
            <a:pPr>
              <a:buNone/>
            </a:pPr>
            <a:endParaRPr lang="ru-RU" dirty="0"/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2928926" y="1867253"/>
          <a:ext cx="1928826" cy="4231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5" name="Формула" r:id="rId3" imgW="736600" imgH="203200" progId="Equation.3">
                  <p:embed/>
                </p:oleObj>
              </mc:Choice>
              <mc:Fallback>
                <p:oleObj name="Формула" r:id="rId3" imgW="736600" imgH="203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926" y="1867253"/>
                        <a:ext cx="1928826" cy="4231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0966" name="Object 6"/>
          <p:cNvGraphicFramePr>
            <a:graphicFrameLocks noChangeAspect="1"/>
          </p:cNvGraphicFramePr>
          <p:nvPr/>
        </p:nvGraphicFramePr>
        <p:xfrm>
          <a:off x="1000100" y="3214686"/>
          <a:ext cx="785818" cy="7465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6" name="Формула" r:id="rId5" imgW="381000" imgH="368300" progId="Equation.3">
                  <p:embed/>
                </p:oleObj>
              </mc:Choice>
              <mc:Fallback>
                <p:oleObj name="Формула" r:id="rId5" imgW="381000" imgH="3683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00" y="3214686"/>
                        <a:ext cx="785818" cy="74652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3357554" y="4028157"/>
            <a:ext cx="2428892" cy="440770"/>
            <a:chOff x="3286116" y="4000504"/>
            <a:chExt cx="2428892" cy="440770"/>
          </a:xfrm>
        </p:grpSpPr>
        <p:sp>
          <p:nvSpPr>
            <p:cNvPr id="13" name="TextBox 12"/>
            <p:cNvSpPr txBox="1"/>
            <p:nvPr/>
          </p:nvSpPr>
          <p:spPr>
            <a:xfrm>
              <a:off x="4429124" y="4071942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0</a:t>
              </a:r>
              <a:endParaRPr lang="ru-RU" dirty="0"/>
            </a:p>
          </p:txBody>
        </p:sp>
        <p:graphicFrame>
          <p:nvGraphicFramePr>
            <p:cNvPr id="15" name="Объект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7921339"/>
                </p:ext>
              </p:extLst>
            </p:nvPr>
          </p:nvGraphicFramePr>
          <p:xfrm>
            <a:off x="4000496" y="4143380"/>
            <a:ext cx="285752" cy="2873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77" name="Формула" r:id="rId7" imgW="152280" imgH="215640" progId="Equation.3">
                    <p:embed/>
                  </p:oleObj>
                </mc:Choice>
                <mc:Fallback>
                  <p:oleObj name="Формула" r:id="rId7" imgW="152280" imgH="21564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00496" y="4143380"/>
                          <a:ext cx="285752" cy="2873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8918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94327634"/>
                </p:ext>
              </p:extLst>
            </p:nvPr>
          </p:nvGraphicFramePr>
          <p:xfrm>
            <a:off x="4775198" y="4143374"/>
            <a:ext cx="309563" cy="2873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78" name="Формула" r:id="rId9" imgW="164880" imgH="215640" progId="Equation.3">
                    <p:embed/>
                  </p:oleObj>
                </mc:Choice>
                <mc:Fallback>
                  <p:oleObj name="Формула" r:id="rId9" imgW="164880" imgH="215640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75198" y="4143374"/>
                          <a:ext cx="309563" cy="2873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9" name="Прямая соединительная линия 8"/>
            <p:cNvCxnSpPr/>
            <p:nvPr/>
          </p:nvCxnSpPr>
          <p:spPr>
            <a:xfrm>
              <a:off x="3286116" y="4071942"/>
              <a:ext cx="235745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 rot="5400000">
              <a:off x="4500562" y="4071942"/>
              <a:ext cx="14287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5500694" y="4071942"/>
              <a:ext cx="21431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Прямая соединительная линия 4"/>
            <p:cNvCxnSpPr/>
            <p:nvPr/>
          </p:nvCxnSpPr>
          <p:spPr>
            <a:xfrm>
              <a:off x="4067944" y="4000504"/>
              <a:ext cx="0" cy="1428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>
              <a:endCxn id="38918" idx="0"/>
            </p:cNvCxnSpPr>
            <p:nvPr/>
          </p:nvCxnSpPr>
          <p:spPr>
            <a:xfrm flipH="1">
              <a:off x="4929979" y="4000504"/>
              <a:ext cx="2061" cy="14287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 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6000768"/>
          </a:xfrm>
        </p:spPr>
        <p:txBody>
          <a:bodyPr/>
          <a:lstStyle/>
          <a:p>
            <a:pPr>
              <a:buNone/>
            </a:pPr>
            <a:r>
              <a:rPr lang="ru-RU" sz="2800" dirty="0"/>
              <a:t>При каких </a:t>
            </a:r>
            <a:r>
              <a:rPr lang="ru-RU" sz="2800" dirty="0" smtClean="0"/>
              <a:t>значениях </a:t>
            </a:r>
            <a:r>
              <a:rPr lang="ru-RU" sz="2800" dirty="0"/>
              <a:t>параметра </a:t>
            </a:r>
            <a:r>
              <a:rPr lang="ru-RU" sz="2800" i="1" dirty="0"/>
              <a:t>а</a:t>
            </a:r>
            <a:r>
              <a:rPr lang="ru-RU" sz="2800" dirty="0"/>
              <a:t> корни </a:t>
            </a:r>
            <a:r>
              <a:rPr lang="ru-RU" sz="2800" dirty="0" smtClean="0"/>
              <a:t>уравнения</a:t>
            </a:r>
          </a:p>
          <a:p>
            <a:pPr>
              <a:buNone/>
            </a:pPr>
            <a:r>
              <a:rPr lang="ru-RU" sz="2800" dirty="0" smtClean="0"/>
              <a:t>                                   положительны</a:t>
            </a:r>
            <a:r>
              <a:rPr lang="ru-RU" sz="2800" dirty="0"/>
              <a:t>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1985" name="Object 1"/>
          <p:cNvGraphicFramePr>
            <a:graphicFrameLocks noChangeAspect="1"/>
          </p:cNvGraphicFramePr>
          <p:nvPr/>
        </p:nvGraphicFramePr>
        <p:xfrm>
          <a:off x="500033" y="1428736"/>
          <a:ext cx="2821801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5" name="Формула" r:id="rId3" imgW="1511300" imgH="228600" progId="Equation.3">
                  <p:embed/>
                </p:oleObj>
              </mc:Choice>
              <mc:Fallback>
                <p:oleObj name="Формула" r:id="rId3" imgW="1511300" imgH="2286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3" y="1428736"/>
                        <a:ext cx="2821801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500034" y="2000240"/>
          <a:ext cx="1285875" cy="178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6" name="Формула" r:id="rId5" imgW="558800" imgH="1130300" progId="Equation.3">
                  <p:embed/>
                </p:oleObj>
              </mc:Choice>
              <mc:Fallback>
                <p:oleObj name="Формула" r:id="rId5" imgW="558800" imgH="11303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2000240"/>
                        <a:ext cx="1285875" cy="1785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214546" y="2071678"/>
          <a:ext cx="785818" cy="16430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7" name="Формула" r:id="rId7" imgW="380880" imgH="1015920" progId="Equation.3">
                  <p:embed/>
                </p:oleObj>
              </mc:Choice>
              <mc:Fallback>
                <p:oleObj name="Формула" r:id="rId7" imgW="380880" imgH="101592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4546" y="2071678"/>
                        <a:ext cx="785818" cy="16430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 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6000768"/>
          </a:xfrm>
        </p:spPr>
        <p:txBody>
          <a:bodyPr/>
          <a:lstStyle/>
          <a:p>
            <a:pPr>
              <a:buNone/>
            </a:pPr>
            <a:r>
              <a:rPr lang="ru-RU" sz="2800" dirty="0"/>
              <a:t>При каких </a:t>
            </a:r>
            <a:r>
              <a:rPr lang="ru-RU" sz="2800" dirty="0" smtClean="0"/>
              <a:t>значениях </a:t>
            </a:r>
            <a:r>
              <a:rPr lang="ru-RU" sz="2800" dirty="0"/>
              <a:t>параметра </a:t>
            </a:r>
            <a:r>
              <a:rPr lang="ru-RU" sz="2800" i="1" dirty="0"/>
              <a:t>а</a:t>
            </a:r>
            <a:r>
              <a:rPr lang="ru-RU" sz="2800" dirty="0"/>
              <a:t> корни </a:t>
            </a:r>
            <a:r>
              <a:rPr lang="ru-RU" sz="2800" dirty="0" smtClean="0"/>
              <a:t>уравнения</a:t>
            </a:r>
          </a:p>
          <a:p>
            <a:pPr>
              <a:buNone/>
            </a:pPr>
            <a:r>
              <a:rPr lang="ru-RU" sz="2800" dirty="0" smtClean="0"/>
              <a:t>                                   положительны</a:t>
            </a:r>
            <a:r>
              <a:rPr lang="ru-RU" sz="2800" dirty="0"/>
              <a:t>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1985" name="Object 1"/>
          <p:cNvGraphicFramePr>
            <a:graphicFrameLocks noChangeAspect="1"/>
          </p:cNvGraphicFramePr>
          <p:nvPr/>
        </p:nvGraphicFramePr>
        <p:xfrm>
          <a:off x="500033" y="1428736"/>
          <a:ext cx="2821801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9" name="Формула" r:id="rId3" imgW="1511300" imgH="228600" progId="Equation.3">
                  <p:embed/>
                </p:oleObj>
              </mc:Choice>
              <mc:Fallback>
                <p:oleObj name="Формула" r:id="rId3" imgW="15113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3" y="1428736"/>
                        <a:ext cx="2821801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500034" y="2000240"/>
          <a:ext cx="1285875" cy="178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0" name="Формула" r:id="rId5" imgW="558800" imgH="1130300" progId="Equation.3">
                  <p:embed/>
                </p:oleObj>
              </mc:Choice>
              <mc:Fallback>
                <p:oleObj name="Формула" r:id="rId5" imgW="558800" imgH="1130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2000240"/>
                        <a:ext cx="1285875" cy="1785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071670" y="2071678"/>
          <a:ext cx="4872038" cy="170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1" name="Формула" r:id="rId7" imgW="2361960" imgH="1054080" progId="Equation.3">
                  <p:embed/>
                </p:oleObj>
              </mc:Choice>
              <mc:Fallback>
                <p:oleObj name="Формула" r:id="rId7" imgW="2361960" imgH="10540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70" y="2071678"/>
                        <a:ext cx="4872038" cy="170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Формулы корней </a:t>
            </a:r>
            <a:r>
              <a:rPr lang="ru-RU" dirty="0"/>
              <a:t>к</a:t>
            </a:r>
            <a:r>
              <a:rPr lang="ru-RU" dirty="0" smtClean="0"/>
              <a:t>вадратного трехчлена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 noChangeAspect="1"/>
          </p:cNvGraphicFramePr>
          <p:nvPr>
            <p:ph idx="1"/>
          </p:nvPr>
        </p:nvGraphicFramePr>
        <p:xfrm>
          <a:off x="642910" y="1928802"/>
          <a:ext cx="4000528" cy="8344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Формула" r:id="rId3" imgW="2070000" imgH="431640" progId="Equation.3">
                  <p:embed/>
                </p:oleObj>
              </mc:Choice>
              <mc:Fallback>
                <p:oleObj name="Формула" r:id="rId3" imgW="2070000" imgH="431640" progId="Equation.3">
                  <p:embed/>
                  <p:pic>
                    <p:nvPicPr>
                      <p:cNvPr id="0" name="Содержимое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10" y="1928802"/>
                        <a:ext cx="4000528" cy="8344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71472" y="1571612"/>
            <a:ext cx="7572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Для квадратного трехчлена вида </a:t>
            </a:r>
            <a:endParaRPr lang="ru-RU" sz="2400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5072066" y="1571612"/>
          <a:ext cx="191611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Формула" r:id="rId5" imgW="749160" imgH="203040" progId="Equation.3">
                  <p:embed/>
                </p:oleObj>
              </mc:Choice>
              <mc:Fallback>
                <p:oleObj name="Формула" r:id="rId5" imgW="74916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2066" y="1571612"/>
                        <a:ext cx="1916112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28596" y="2786058"/>
            <a:ext cx="835824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Квадратный трехчлен имеет 2 различных корня тогда и только тогда, когда </a:t>
            </a:r>
            <a:r>
              <a:rPr lang="en-US" sz="2400" dirty="0" smtClean="0"/>
              <a:t>D&gt;0.</a:t>
            </a:r>
          </a:p>
          <a:p>
            <a:r>
              <a:rPr lang="ru-RU" sz="2400" dirty="0" smtClean="0"/>
              <a:t>Квадратный трехчлен имеет </a:t>
            </a:r>
            <a:r>
              <a:rPr lang="en-US" sz="2400" dirty="0" smtClean="0"/>
              <a:t>1</a:t>
            </a:r>
            <a:r>
              <a:rPr lang="ru-RU" sz="2400" dirty="0" smtClean="0"/>
              <a:t> корень (кратности 2) тогда и только тогда, когда </a:t>
            </a:r>
            <a:r>
              <a:rPr lang="en-US" sz="2400" dirty="0" smtClean="0"/>
              <a:t>D</a:t>
            </a:r>
            <a:r>
              <a:rPr lang="ru-RU" sz="2400" dirty="0" smtClean="0"/>
              <a:t>=</a:t>
            </a:r>
            <a:r>
              <a:rPr lang="en-US" sz="2400" dirty="0" smtClean="0"/>
              <a:t>0.</a:t>
            </a:r>
            <a:endParaRPr lang="ru-RU" sz="2400" dirty="0" smtClean="0"/>
          </a:p>
          <a:p>
            <a:r>
              <a:rPr lang="ru-RU" sz="2400" dirty="0" smtClean="0"/>
              <a:t>Квадратный трехчлен не имеет действительных корней тогда и только тогда, когда </a:t>
            </a:r>
            <a:r>
              <a:rPr lang="en-US" sz="2400" dirty="0" smtClean="0"/>
              <a:t>D&lt;0.</a:t>
            </a:r>
          </a:p>
          <a:p>
            <a:endParaRPr lang="en-US" sz="2400" dirty="0" smtClean="0"/>
          </a:p>
          <a:p>
            <a:r>
              <a:rPr lang="ru-RU" sz="2400" dirty="0" smtClean="0"/>
              <a:t>Для квадратного трехчлена вида</a:t>
            </a:r>
            <a:endParaRPr lang="ru-RU" sz="2400" dirty="0"/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4929190" y="5357826"/>
          <a:ext cx="2111375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Формула" r:id="rId7" imgW="825480" imgH="203040" progId="Equation.3">
                  <p:embed/>
                </p:oleObj>
              </mc:Choice>
              <mc:Fallback>
                <p:oleObj name="Формула" r:id="rId7" imgW="82548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9190" y="5357826"/>
                        <a:ext cx="2111375" cy="427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Содержимое 3"/>
          <p:cNvGraphicFramePr>
            <a:graphicFrameLocks noChangeAspect="1"/>
          </p:cNvGraphicFramePr>
          <p:nvPr/>
        </p:nvGraphicFramePr>
        <p:xfrm>
          <a:off x="714348" y="5662568"/>
          <a:ext cx="4572032" cy="964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Формула" r:id="rId9" imgW="2108160" imgH="444240" progId="Equation.3">
                  <p:embed/>
                </p:oleObj>
              </mc:Choice>
              <mc:Fallback>
                <p:oleObj name="Формула" r:id="rId9" imgW="2108160" imgH="4442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48" y="5662568"/>
                        <a:ext cx="4572032" cy="9645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 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6000768"/>
          </a:xfrm>
        </p:spPr>
        <p:txBody>
          <a:bodyPr/>
          <a:lstStyle/>
          <a:p>
            <a:pPr>
              <a:buNone/>
            </a:pPr>
            <a:r>
              <a:rPr lang="ru-RU" sz="2800" dirty="0"/>
              <a:t>При каких </a:t>
            </a:r>
            <a:r>
              <a:rPr lang="ru-RU" sz="2800" dirty="0" smtClean="0"/>
              <a:t>значениях </a:t>
            </a:r>
            <a:r>
              <a:rPr lang="ru-RU" sz="2800" dirty="0"/>
              <a:t>параметра </a:t>
            </a:r>
            <a:r>
              <a:rPr lang="ru-RU" sz="2800" i="1" dirty="0"/>
              <a:t>а</a:t>
            </a:r>
            <a:r>
              <a:rPr lang="ru-RU" sz="2800" dirty="0"/>
              <a:t> корни </a:t>
            </a:r>
            <a:r>
              <a:rPr lang="ru-RU" sz="2800" dirty="0" smtClean="0"/>
              <a:t>уравнения</a:t>
            </a:r>
          </a:p>
          <a:p>
            <a:pPr>
              <a:buNone/>
            </a:pPr>
            <a:r>
              <a:rPr lang="ru-RU" sz="2800" dirty="0" smtClean="0"/>
              <a:t>                                   положительны</a:t>
            </a:r>
            <a:r>
              <a:rPr lang="ru-RU" sz="2800" dirty="0"/>
              <a:t>?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400" dirty="0" smtClean="0"/>
              <a:t>Тогда остается решить следующую систему:</a:t>
            </a:r>
          </a:p>
          <a:p>
            <a:pPr>
              <a:buNone/>
            </a:pPr>
            <a:endParaRPr lang="ru-RU" sz="2400" dirty="0"/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1985" name="Object 1"/>
          <p:cNvGraphicFramePr>
            <a:graphicFrameLocks noChangeAspect="1"/>
          </p:cNvGraphicFramePr>
          <p:nvPr/>
        </p:nvGraphicFramePr>
        <p:xfrm>
          <a:off x="500033" y="1428736"/>
          <a:ext cx="2821801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6" name="Формула" r:id="rId3" imgW="1511300" imgH="228600" progId="Equation.3">
                  <p:embed/>
                </p:oleObj>
              </mc:Choice>
              <mc:Fallback>
                <p:oleObj name="Формула" r:id="rId3" imgW="15113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3" y="1428736"/>
                        <a:ext cx="2821801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500034" y="2000240"/>
          <a:ext cx="1285875" cy="178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7" name="Формула" r:id="rId5" imgW="558800" imgH="1130300" progId="Equation.3">
                  <p:embed/>
                </p:oleObj>
              </mc:Choice>
              <mc:Fallback>
                <p:oleObj name="Формула" r:id="rId5" imgW="558800" imgH="1130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2000240"/>
                        <a:ext cx="1285875" cy="1785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1916113" y="2071688"/>
          <a:ext cx="6051550" cy="170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8" name="Формула" r:id="rId7" imgW="2933640" imgH="1054080" progId="Equation.3">
                  <p:embed/>
                </p:oleObj>
              </mc:Choice>
              <mc:Fallback>
                <p:oleObj name="Формула" r:id="rId7" imgW="2933640" imgH="10540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6113" y="2071688"/>
                        <a:ext cx="6051550" cy="170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571472" y="4786321"/>
          <a:ext cx="1071570" cy="13096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9" name="Формула" r:id="rId9" imgW="685800" imgH="838080" progId="Equation.3">
                  <p:embed/>
                </p:oleObj>
              </mc:Choice>
              <mc:Fallback>
                <p:oleObj name="Формула" r:id="rId9" imgW="685800" imgH="8380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72" y="4786321"/>
                        <a:ext cx="1071570" cy="13096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 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60007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dirty="0"/>
              <a:t>При каких </a:t>
            </a:r>
            <a:r>
              <a:rPr lang="ru-RU" sz="2800" dirty="0" smtClean="0"/>
              <a:t>значениях </a:t>
            </a:r>
            <a:r>
              <a:rPr lang="ru-RU" sz="2800" dirty="0"/>
              <a:t>параметра </a:t>
            </a:r>
            <a:r>
              <a:rPr lang="ru-RU" sz="2800" i="1" dirty="0"/>
              <a:t>а</a:t>
            </a:r>
            <a:r>
              <a:rPr lang="ru-RU" sz="2800" dirty="0"/>
              <a:t> корни </a:t>
            </a:r>
            <a:r>
              <a:rPr lang="ru-RU" sz="2800" dirty="0" smtClean="0"/>
              <a:t>уравнения</a:t>
            </a:r>
          </a:p>
          <a:p>
            <a:pPr>
              <a:buNone/>
            </a:pPr>
            <a:r>
              <a:rPr lang="ru-RU" sz="2800" dirty="0" smtClean="0"/>
              <a:t>                                   положительны</a:t>
            </a:r>
            <a:r>
              <a:rPr lang="ru-RU" sz="2800" dirty="0"/>
              <a:t>?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400" dirty="0" smtClean="0"/>
              <a:t>Тогда остается решить следующую систему: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Если а=-1, то</a:t>
            </a:r>
          </a:p>
          <a:p>
            <a:pPr>
              <a:buNone/>
            </a:pPr>
            <a:r>
              <a:rPr lang="ru-RU" sz="2400" dirty="0" smtClean="0"/>
              <a:t>                                                                                </a:t>
            </a:r>
            <a:endParaRPr lang="ru-RU" sz="2400" dirty="0"/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1985" name="Object 1"/>
          <p:cNvGraphicFramePr>
            <a:graphicFrameLocks noChangeAspect="1"/>
          </p:cNvGraphicFramePr>
          <p:nvPr/>
        </p:nvGraphicFramePr>
        <p:xfrm>
          <a:off x="500033" y="1428736"/>
          <a:ext cx="2821801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8" name="Формула" r:id="rId3" imgW="1511300" imgH="228600" progId="Equation.3">
                  <p:embed/>
                </p:oleObj>
              </mc:Choice>
              <mc:Fallback>
                <p:oleObj name="Формула" r:id="rId3" imgW="15113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3" y="1428736"/>
                        <a:ext cx="2821801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500034" y="2000240"/>
          <a:ext cx="1285875" cy="178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9" name="Формула" r:id="rId5" imgW="558800" imgH="1130300" progId="Equation.3">
                  <p:embed/>
                </p:oleObj>
              </mc:Choice>
              <mc:Fallback>
                <p:oleObj name="Формула" r:id="rId5" imgW="558800" imgH="1130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2000240"/>
                        <a:ext cx="1285875" cy="1785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1916113" y="2071688"/>
          <a:ext cx="6051550" cy="170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0" name="Формула" r:id="rId7" imgW="2933640" imgH="1054080" progId="Equation.3">
                  <p:embed/>
                </p:oleObj>
              </mc:Choice>
              <mc:Fallback>
                <p:oleObj name="Формула" r:id="rId7" imgW="2933640" imgH="10540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6113" y="2071688"/>
                        <a:ext cx="6051550" cy="170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490538" y="4429125"/>
          <a:ext cx="3735387" cy="130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1" name="Формула" r:id="rId9" imgW="2298600" imgH="838080" progId="Equation.3">
                  <p:embed/>
                </p:oleObj>
              </mc:Choice>
              <mc:Fallback>
                <p:oleObj name="Формула" r:id="rId9" imgW="2298600" imgH="8380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538" y="4429125"/>
                        <a:ext cx="3735387" cy="1309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 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60007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dirty="0"/>
              <a:t>При каких </a:t>
            </a:r>
            <a:r>
              <a:rPr lang="ru-RU" sz="2800" dirty="0" smtClean="0"/>
              <a:t>значениях </a:t>
            </a:r>
            <a:r>
              <a:rPr lang="ru-RU" sz="2800" dirty="0"/>
              <a:t>параметра </a:t>
            </a:r>
            <a:r>
              <a:rPr lang="ru-RU" sz="2800" i="1" dirty="0"/>
              <a:t>а</a:t>
            </a:r>
            <a:r>
              <a:rPr lang="ru-RU" sz="2800" dirty="0"/>
              <a:t> корни </a:t>
            </a:r>
            <a:r>
              <a:rPr lang="ru-RU" sz="2800" dirty="0" smtClean="0"/>
              <a:t>уравнения</a:t>
            </a:r>
          </a:p>
          <a:p>
            <a:pPr>
              <a:buNone/>
            </a:pPr>
            <a:r>
              <a:rPr lang="ru-RU" sz="2800" dirty="0" smtClean="0"/>
              <a:t>                                   положительны</a:t>
            </a:r>
            <a:r>
              <a:rPr lang="ru-RU" sz="2800" dirty="0"/>
              <a:t>?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400" dirty="0" smtClean="0"/>
              <a:t>Тогда остается решить следующую систему: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Если а=-1, то имеем уравнение                       . х=3</a:t>
            </a:r>
            <a:r>
              <a:rPr lang="en-US" sz="2400" dirty="0" smtClean="0"/>
              <a:t>/2 – </a:t>
            </a:r>
            <a:r>
              <a:rPr lang="ru-RU" sz="2400" dirty="0" smtClean="0"/>
              <a:t>положит.</a:t>
            </a:r>
          </a:p>
          <a:p>
            <a:pPr>
              <a:buNone/>
            </a:pPr>
            <a:r>
              <a:rPr lang="ru-RU" sz="2400" dirty="0" smtClean="0"/>
              <a:t>                                                                                Ответ: </a:t>
            </a:r>
            <a:endParaRPr lang="ru-RU" sz="2400" dirty="0"/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1985" name="Object 1"/>
          <p:cNvGraphicFramePr>
            <a:graphicFrameLocks noChangeAspect="1"/>
          </p:cNvGraphicFramePr>
          <p:nvPr/>
        </p:nvGraphicFramePr>
        <p:xfrm>
          <a:off x="500033" y="1428736"/>
          <a:ext cx="2821801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6" name="Формула" r:id="rId3" imgW="1511300" imgH="228600" progId="Equation.3">
                  <p:embed/>
                </p:oleObj>
              </mc:Choice>
              <mc:Fallback>
                <p:oleObj name="Формула" r:id="rId3" imgW="15113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3" y="1428736"/>
                        <a:ext cx="2821801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500034" y="2000240"/>
          <a:ext cx="1285875" cy="178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7" name="Формула" r:id="rId5" imgW="558800" imgH="1130300" progId="Equation.3">
                  <p:embed/>
                </p:oleObj>
              </mc:Choice>
              <mc:Fallback>
                <p:oleObj name="Формула" r:id="rId5" imgW="558800" imgH="11303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2000240"/>
                        <a:ext cx="1285875" cy="1785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1916113" y="2071688"/>
          <a:ext cx="6051550" cy="170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8" name="Формула" r:id="rId7" imgW="2933640" imgH="1054080" progId="Equation.3">
                  <p:embed/>
                </p:oleObj>
              </mc:Choice>
              <mc:Fallback>
                <p:oleObj name="Формула" r:id="rId7" imgW="2933640" imgH="10540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6113" y="2071688"/>
                        <a:ext cx="6051550" cy="170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490538" y="4429125"/>
          <a:ext cx="3735387" cy="130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9" name="Формула" r:id="rId9" imgW="2298600" imgH="838080" progId="Equation.3">
                  <p:embed/>
                </p:oleObj>
              </mc:Choice>
              <mc:Fallback>
                <p:oleObj name="Формула" r:id="rId9" imgW="2298600" imgH="8380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538" y="4429125"/>
                        <a:ext cx="3735387" cy="1309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6858000" y="6357938"/>
          <a:ext cx="2144713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80" name="Формула" r:id="rId11" imgW="1346040" imgH="203040" progId="Equation.3">
                  <p:embed/>
                </p:oleObj>
              </mc:Choice>
              <mc:Fallback>
                <p:oleObj name="Формула" r:id="rId11" imgW="134604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6357938"/>
                        <a:ext cx="2144713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4643438" y="6000768"/>
          <a:ext cx="1546127" cy="3206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81" name="Формула" r:id="rId13" imgW="634680" imgH="177480" progId="Equation.3">
                  <p:embed/>
                </p:oleObj>
              </mc:Choice>
              <mc:Fallback>
                <p:oleObj name="Формула" r:id="rId13" imgW="634680" imgH="177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6000768"/>
                        <a:ext cx="1546127" cy="3206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Расположение корней квадратного трехчлена относительно заданных чисел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/>
          <a:lstStyle/>
          <a:p>
            <a:pPr>
              <a:buNone/>
            </a:pPr>
            <a:r>
              <a:rPr lang="ru-RU" sz="2400" dirty="0"/>
              <a:t>Найти все значения </a:t>
            </a:r>
            <a:r>
              <a:rPr lang="en-US" sz="2400" i="1" dirty="0"/>
              <a:t>b</a:t>
            </a:r>
            <a:r>
              <a:rPr lang="ru-RU" sz="2400" dirty="0"/>
              <a:t>, при которых только один </a:t>
            </a:r>
            <a:r>
              <a:rPr lang="ru-RU" sz="2400" dirty="0" smtClean="0"/>
              <a:t>корень квадратного уравнения                                                 больше </a:t>
            </a:r>
            <a:r>
              <a:rPr lang="ru-RU" sz="2400" dirty="0"/>
              <a:t>2.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6081" name="Object 1"/>
          <p:cNvGraphicFramePr>
            <a:graphicFrameLocks noChangeAspect="1"/>
          </p:cNvGraphicFramePr>
          <p:nvPr/>
        </p:nvGraphicFramePr>
        <p:xfrm>
          <a:off x="4000495" y="2000241"/>
          <a:ext cx="3214711" cy="410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8" name="Формула" r:id="rId3" imgW="1498600" imgH="228600" progId="Equation.3">
                  <p:embed/>
                </p:oleObj>
              </mc:Choice>
              <mc:Fallback>
                <p:oleObj name="Формула" r:id="rId3" imgW="1498600" imgH="2286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495" y="2000241"/>
                        <a:ext cx="3214711" cy="410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642910" y="2500305"/>
          <a:ext cx="642942" cy="4372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9" name="Формула" r:id="rId5" imgW="317160" imgH="215640" progId="Equation.3">
                  <p:embed/>
                </p:oleObj>
              </mc:Choice>
              <mc:Fallback>
                <p:oleObj name="Формула" r:id="rId5" imgW="31716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10" y="2500305"/>
                        <a:ext cx="642942" cy="4372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Расположение корней квадратного трехчлена относительно заданных чисел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/>
          <a:lstStyle/>
          <a:p>
            <a:pPr>
              <a:buNone/>
            </a:pPr>
            <a:r>
              <a:rPr lang="ru-RU" sz="2400" dirty="0"/>
              <a:t>Найти все значения </a:t>
            </a:r>
            <a:r>
              <a:rPr lang="en-US" sz="2400" i="1" dirty="0"/>
              <a:t>b</a:t>
            </a:r>
            <a:r>
              <a:rPr lang="ru-RU" sz="2400" dirty="0"/>
              <a:t>, при которых только один </a:t>
            </a:r>
            <a:r>
              <a:rPr lang="ru-RU" sz="2400" dirty="0" smtClean="0"/>
              <a:t>корень квадратного уравнения                                                 больше </a:t>
            </a:r>
            <a:r>
              <a:rPr lang="ru-RU" sz="2400" dirty="0"/>
              <a:t>2.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400" dirty="0" smtClean="0"/>
              <a:t>Если </a:t>
            </a:r>
          </a:p>
          <a:p>
            <a:pPr>
              <a:buNone/>
            </a:pPr>
            <a:endParaRPr lang="ru-RU" sz="2400" dirty="0"/>
          </a:p>
          <a:p>
            <a:pPr>
              <a:buNone/>
            </a:pPr>
            <a:r>
              <a:rPr lang="ru-RU" sz="2400" dirty="0" smtClean="0"/>
              <a:t>Если </a:t>
            </a:r>
            <a:endParaRPr lang="ru-RU" sz="2400" dirty="0"/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6081" name="Object 1"/>
          <p:cNvGraphicFramePr>
            <a:graphicFrameLocks noChangeAspect="1"/>
          </p:cNvGraphicFramePr>
          <p:nvPr/>
        </p:nvGraphicFramePr>
        <p:xfrm>
          <a:off x="4000495" y="2000241"/>
          <a:ext cx="3214711" cy="410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9" name="Формула" r:id="rId3" imgW="1498600" imgH="228600" progId="Equation.3">
                  <p:embed/>
                </p:oleObj>
              </mc:Choice>
              <mc:Fallback>
                <p:oleObj name="Формула" r:id="rId3" imgW="14986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495" y="2000241"/>
                        <a:ext cx="3214711" cy="410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571472" y="2500306"/>
          <a:ext cx="5324476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0" name="Формула" r:id="rId5" imgW="2628720" imgH="241200" progId="Equation.3">
                  <p:embed/>
                </p:oleObj>
              </mc:Choice>
              <mc:Fallback>
                <p:oleObj name="Формула" r:id="rId5" imgW="2628720" imgH="241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72" y="2500306"/>
                        <a:ext cx="5324476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1285852" y="3071810"/>
          <a:ext cx="785819" cy="419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1" name="Формула" r:id="rId7" imgW="380880" imgH="203040" progId="Equation.3">
                  <p:embed/>
                </p:oleObj>
              </mc:Choice>
              <mc:Fallback>
                <p:oleObj name="Формула" r:id="rId7" imgW="38088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52" y="3071810"/>
                        <a:ext cx="785819" cy="4191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0" name="Object 6"/>
          <p:cNvGraphicFramePr>
            <a:graphicFrameLocks noChangeAspect="1"/>
          </p:cNvGraphicFramePr>
          <p:nvPr/>
        </p:nvGraphicFramePr>
        <p:xfrm>
          <a:off x="1273175" y="3857625"/>
          <a:ext cx="8128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2" name="Формула" r:id="rId9" imgW="393480" imgH="203040" progId="Equation.3">
                  <p:embed/>
                </p:oleObj>
              </mc:Choice>
              <mc:Fallback>
                <p:oleObj name="Формула" r:id="rId9" imgW="39348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3175" y="3857625"/>
                        <a:ext cx="8128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Расположение корней квадратного трехчлена относительно заданных чисел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/>
          <a:lstStyle/>
          <a:p>
            <a:pPr>
              <a:buNone/>
            </a:pPr>
            <a:r>
              <a:rPr lang="ru-RU" sz="2400" dirty="0"/>
              <a:t>Найти все значения </a:t>
            </a:r>
            <a:r>
              <a:rPr lang="en-US" sz="2400" i="1" dirty="0"/>
              <a:t>b</a:t>
            </a:r>
            <a:r>
              <a:rPr lang="ru-RU" sz="2400" dirty="0"/>
              <a:t>, при которых только один </a:t>
            </a:r>
            <a:r>
              <a:rPr lang="ru-RU" sz="2400" dirty="0" smtClean="0"/>
              <a:t>корень квадратного уравнения                                                 больше </a:t>
            </a:r>
            <a:r>
              <a:rPr lang="ru-RU" sz="2400" dirty="0"/>
              <a:t>2.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400" dirty="0" smtClean="0"/>
              <a:t>Если </a:t>
            </a:r>
          </a:p>
          <a:p>
            <a:pPr>
              <a:buNone/>
            </a:pPr>
            <a:endParaRPr lang="ru-RU" sz="2400" dirty="0"/>
          </a:p>
          <a:p>
            <a:pPr>
              <a:buNone/>
            </a:pPr>
            <a:r>
              <a:rPr lang="ru-RU" sz="2400" dirty="0" smtClean="0"/>
              <a:t>Если               дискриминант больше нуля, т.е. уравнение будет иметь 2 корня</a:t>
            </a:r>
            <a:endParaRPr lang="ru-RU" sz="2400" dirty="0"/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6081" name="Object 1"/>
          <p:cNvGraphicFramePr>
            <a:graphicFrameLocks noChangeAspect="1"/>
          </p:cNvGraphicFramePr>
          <p:nvPr/>
        </p:nvGraphicFramePr>
        <p:xfrm>
          <a:off x="4000495" y="2000241"/>
          <a:ext cx="3214711" cy="410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2" name="Формула" r:id="rId3" imgW="1498600" imgH="228600" progId="Equation.3">
                  <p:embed/>
                </p:oleObj>
              </mc:Choice>
              <mc:Fallback>
                <p:oleObj name="Формула" r:id="rId3" imgW="14986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495" y="2000241"/>
                        <a:ext cx="3214711" cy="410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571472" y="2500306"/>
          <a:ext cx="5324476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3" name="Формула" r:id="rId5" imgW="2628720" imgH="241200" progId="Equation.3">
                  <p:embed/>
                </p:oleObj>
              </mc:Choice>
              <mc:Fallback>
                <p:oleObj name="Формула" r:id="rId5" imgW="2628720" imgH="241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72" y="2500306"/>
                        <a:ext cx="5324476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1214414" y="3071810"/>
          <a:ext cx="3090863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4" name="Формула" r:id="rId7" imgW="1498320" imgH="203040" progId="Equation.3">
                  <p:embed/>
                </p:oleObj>
              </mc:Choice>
              <mc:Fallback>
                <p:oleObj name="Формула" r:id="rId7" imgW="1498320" imgH="203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14" y="3071810"/>
                        <a:ext cx="3090863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0" name="Object 6"/>
          <p:cNvGraphicFramePr>
            <a:graphicFrameLocks noChangeAspect="1"/>
          </p:cNvGraphicFramePr>
          <p:nvPr/>
        </p:nvGraphicFramePr>
        <p:xfrm>
          <a:off x="1285852" y="3929066"/>
          <a:ext cx="8128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5" name="Формула" r:id="rId9" imgW="393480" imgH="203040" progId="Equation.3">
                  <p:embed/>
                </p:oleObj>
              </mc:Choice>
              <mc:Fallback>
                <p:oleObj name="Формула" r:id="rId9" imgW="393480" imgH="203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52" y="3929066"/>
                        <a:ext cx="8128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Расположение корней квадратного трехчлена относительно заданных чисел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/>
          <a:lstStyle/>
          <a:p>
            <a:pPr>
              <a:buNone/>
            </a:pPr>
            <a:r>
              <a:rPr lang="ru-RU" sz="2400" dirty="0"/>
              <a:t>Найти все значения </a:t>
            </a:r>
            <a:r>
              <a:rPr lang="en-US" sz="2400" i="1" dirty="0"/>
              <a:t>b</a:t>
            </a:r>
            <a:r>
              <a:rPr lang="ru-RU" sz="2400" dirty="0"/>
              <a:t>, при которых только один </a:t>
            </a:r>
            <a:r>
              <a:rPr lang="ru-RU" sz="2400" dirty="0" smtClean="0"/>
              <a:t>корень квадратного уравнения                                                 больше </a:t>
            </a:r>
            <a:r>
              <a:rPr lang="ru-RU" sz="2400" dirty="0"/>
              <a:t>2.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400" dirty="0" smtClean="0"/>
              <a:t>Если </a:t>
            </a:r>
          </a:p>
          <a:p>
            <a:pPr>
              <a:buNone/>
            </a:pPr>
            <a:endParaRPr lang="ru-RU" sz="2400" dirty="0"/>
          </a:p>
          <a:p>
            <a:pPr>
              <a:buNone/>
            </a:pPr>
            <a:r>
              <a:rPr lang="ru-RU" sz="2400" dirty="0" smtClean="0"/>
              <a:t>Если               дискриминант больше нуля, т.е. уравнение будет иметь 2 корня</a:t>
            </a:r>
          </a:p>
          <a:p>
            <a:pPr>
              <a:buNone/>
            </a:pPr>
            <a:endParaRPr lang="ru-RU" sz="2400" dirty="0"/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/>
          </a:p>
          <a:p>
            <a:pPr>
              <a:buNone/>
            </a:pPr>
            <a:r>
              <a:rPr lang="ru-RU" sz="2400" dirty="0" smtClean="0"/>
              <a:t>Ответ:           </a:t>
            </a:r>
            <a:endParaRPr lang="ru-RU" sz="2400" dirty="0"/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6081" name="Object 1"/>
          <p:cNvGraphicFramePr>
            <a:graphicFrameLocks noChangeAspect="1"/>
          </p:cNvGraphicFramePr>
          <p:nvPr/>
        </p:nvGraphicFramePr>
        <p:xfrm>
          <a:off x="4000495" y="2000241"/>
          <a:ext cx="3214711" cy="410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2" name="Формула" r:id="rId3" imgW="1498600" imgH="228600" progId="Equation.3">
                  <p:embed/>
                </p:oleObj>
              </mc:Choice>
              <mc:Fallback>
                <p:oleObj name="Формула" r:id="rId3" imgW="14986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495" y="2000241"/>
                        <a:ext cx="3214711" cy="410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571472" y="2500306"/>
          <a:ext cx="5324476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3" name="Формула" r:id="rId5" imgW="2628720" imgH="241200" progId="Equation.3">
                  <p:embed/>
                </p:oleObj>
              </mc:Choice>
              <mc:Fallback>
                <p:oleObj name="Формула" r:id="rId5" imgW="2628720" imgH="241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72" y="2500306"/>
                        <a:ext cx="5324476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1214414" y="3071810"/>
          <a:ext cx="3090863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4" name="Формула" r:id="rId7" imgW="1498320" imgH="203040" progId="Equation.3">
                  <p:embed/>
                </p:oleObj>
              </mc:Choice>
              <mc:Fallback>
                <p:oleObj name="Формула" r:id="rId7" imgW="1498320" imgH="203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14" y="3071810"/>
                        <a:ext cx="3090863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0" name="Object 6"/>
          <p:cNvGraphicFramePr>
            <a:graphicFrameLocks noChangeAspect="1"/>
          </p:cNvGraphicFramePr>
          <p:nvPr/>
        </p:nvGraphicFramePr>
        <p:xfrm>
          <a:off x="1285852" y="3929066"/>
          <a:ext cx="8128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5" name="Формула" r:id="rId9" imgW="393480" imgH="203040" progId="Equation.3">
                  <p:embed/>
                </p:oleObj>
              </mc:Choice>
              <mc:Fallback>
                <p:oleObj name="Формула" r:id="rId9" imgW="393480" imgH="2030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52" y="3929066"/>
                        <a:ext cx="8128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560388" y="4714875"/>
          <a:ext cx="4368800" cy="148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6" name="Формула" r:id="rId11" imgW="2019240" imgH="685800" progId="Equation.3">
                  <p:embed/>
                </p:oleObj>
              </mc:Choice>
              <mc:Fallback>
                <p:oleObj name="Формула" r:id="rId11" imgW="2019240" imgH="6858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388" y="4714875"/>
                        <a:ext cx="4368800" cy="1482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1500166" y="5900918"/>
          <a:ext cx="1714512" cy="6819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7" name="Формула" r:id="rId13" imgW="990360" imgH="393480" progId="Equation.3">
                  <p:embed/>
                </p:oleObj>
              </mc:Choice>
              <mc:Fallback>
                <p:oleObj name="Формула" r:id="rId13" imgW="99036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66" y="5900918"/>
                        <a:ext cx="1714512" cy="6819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_______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2511" t="2468" b="510"/>
          <a:stretch>
            <a:fillRect/>
          </a:stretch>
        </p:blipFill>
        <p:spPr>
          <a:xfrm>
            <a:off x="354338" y="1214422"/>
            <a:ext cx="5717860" cy="5500726"/>
          </a:xfrm>
        </p:spPr>
      </p:pic>
      <p:sp>
        <p:nvSpPr>
          <p:cNvPr id="6" name="TextBox 5"/>
          <p:cNvSpPr txBox="1"/>
          <p:nvPr/>
        </p:nvSpPr>
        <p:spPr>
          <a:xfrm>
            <a:off x="642910" y="214290"/>
            <a:ext cx="77867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Расположение корней квадратного трехчлена относительно заданных чисел</a:t>
            </a:r>
            <a:endParaRPr lang="ru-RU" sz="3200" dirty="0"/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0177" name="Object 1"/>
          <p:cNvGraphicFramePr>
            <a:graphicFrameLocks noChangeAspect="1"/>
          </p:cNvGraphicFramePr>
          <p:nvPr/>
        </p:nvGraphicFramePr>
        <p:xfrm>
          <a:off x="6072198" y="1714488"/>
          <a:ext cx="2935621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2" name="Формула" r:id="rId4" imgW="1574640" imgH="228600" progId="Equation.3">
                  <p:embed/>
                </p:oleObj>
              </mc:Choice>
              <mc:Fallback>
                <p:oleObj name="Формула" r:id="rId4" imgW="1574640" imgH="2286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2198" y="1714488"/>
                        <a:ext cx="2935621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0179" name="Object 3"/>
          <p:cNvGraphicFramePr>
            <a:graphicFrameLocks noChangeAspect="1"/>
          </p:cNvGraphicFramePr>
          <p:nvPr/>
        </p:nvGraphicFramePr>
        <p:xfrm>
          <a:off x="5942012" y="2285992"/>
          <a:ext cx="3201988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3" name="Формула" r:id="rId6" imgW="1904760" imgH="228600" progId="Equation.3">
                  <p:embed/>
                </p:oleObj>
              </mc:Choice>
              <mc:Fallback>
                <p:oleObj name="Формула" r:id="rId6" imgW="190476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2012" y="2285992"/>
                        <a:ext cx="3201988" cy="39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0181" name="Object 5"/>
          <p:cNvGraphicFramePr>
            <a:graphicFrameLocks noChangeAspect="1"/>
          </p:cNvGraphicFramePr>
          <p:nvPr/>
        </p:nvGraphicFramePr>
        <p:xfrm>
          <a:off x="6072198" y="2786059"/>
          <a:ext cx="2428892" cy="4298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4" name="Формула" r:id="rId8" imgW="1257120" imgH="215640" progId="Equation.3">
                  <p:embed/>
                </p:oleObj>
              </mc:Choice>
              <mc:Fallback>
                <p:oleObj name="Формула" r:id="rId8" imgW="125712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2198" y="2786059"/>
                        <a:ext cx="2428892" cy="4298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0183" name="Object 7"/>
          <p:cNvGraphicFramePr>
            <a:graphicFrameLocks noChangeAspect="1"/>
          </p:cNvGraphicFramePr>
          <p:nvPr/>
        </p:nvGraphicFramePr>
        <p:xfrm>
          <a:off x="6072198" y="3357561"/>
          <a:ext cx="1000132" cy="6129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5" name="Формула" r:id="rId10" imgW="583947" imgH="368140" progId="Equation.3">
                  <p:embed/>
                </p:oleObj>
              </mc:Choice>
              <mc:Fallback>
                <p:oleObj name="Формула" r:id="rId10" imgW="583947" imgH="3681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2198" y="3357561"/>
                        <a:ext cx="1000132" cy="6129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 6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6000768"/>
          </a:xfrm>
        </p:spPr>
        <p:txBody>
          <a:bodyPr/>
          <a:lstStyle/>
          <a:p>
            <a:pPr>
              <a:buNone/>
            </a:pPr>
            <a:r>
              <a:rPr lang="ru-RU" sz="2400" dirty="0"/>
              <a:t>Найти все значения </a:t>
            </a:r>
            <a:r>
              <a:rPr lang="en-US" sz="2400" i="1" dirty="0"/>
              <a:t>b</a:t>
            </a:r>
            <a:r>
              <a:rPr lang="ru-RU" sz="2400" dirty="0" smtClean="0"/>
              <a:t>, </a:t>
            </a:r>
            <a:r>
              <a:rPr lang="ru-RU" sz="2400" dirty="0"/>
              <a:t>при которых корни </a:t>
            </a:r>
            <a:r>
              <a:rPr lang="ru-RU" sz="2400" dirty="0" smtClean="0"/>
              <a:t>уравнения</a:t>
            </a:r>
            <a:r>
              <a:rPr lang="en-US" sz="2400" dirty="0" smtClean="0"/>
              <a:t> </a:t>
            </a:r>
            <a:r>
              <a:rPr lang="ru-RU" sz="2400" dirty="0" smtClean="0"/>
              <a:t>   </a:t>
            </a:r>
            <a:r>
              <a:rPr lang="ru-RU" sz="2400" dirty="0"/>
              <a:t>больше </a:t>
            </a:r>
            <a:r>
              <a:rPr lang="en-US" sz="2400" i="1" dirty="0" smtClean="0"/>
              <a:t>b</a:t>
            </a:r>
            <a:r>
              <a:rPr lang="ru-RU" sz="2400" dirty="0" smtClean="0"/>
              <a:t>.</a:t>
            </a:r>
            <a:endParaRPr lang="ru-RU" sz="2400" dirty="0"/>
          </a:p>
          <a:p>
            <a:pPr>
              <a:buNone/>
            </a:pPr>
            <a:endParaRPr lang="ru-RU" dirty="0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1201" name="Object 1"/>
          <p:cNvGraphicFramePr>
            <a:graphicFrameLocks noChangeAspect="1"/>
          </p:cNvGraphicFramePr>
          <p:nvPr/>
        </p:nvGraphicFramePr>
        <p:xfrm>
          <a:off x="7405688" y="857250"/>
          <a:ext cx="1614487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4" name="Формула" r:id="rId3" imgW="838080" imgH="203040" progId="Equation.3">
                  <p:embed/>
                </p:oleObj>
              </mc:Choice>
              <mc:Fallback>
                <p:oleObj name="Формула" r:id="rId3" imgW="838080" imgH="20304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05688" y="857250"/>
                        <a:ext cx="1614487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 6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6000768"/>
          </a:xfrm>
        </p:spPr>
        <p:txBody>
          <a:bodyPr/>
          <a:lstStyle/>
          <a:p>
            <a:pPr>
              <a:buNone/>
            </a:pPr>
            <a:r>
              <a:rPr lang="ru-RU" sz="2400" dirty="0"/>
              <a:t>Найти все значения </a:t>
            </a:r>
            <a:r>
              <a:rPr lang="en-US" sz="2400" i="1" dirty="0"/>
              <a:t>b</a:t>
            </a:r>
            <a:r>
              <a:rPr lang="ru-RU" sz="2400" dirty="0" smtClean="0"/>
              <a:t>, </a:t>
            </a:r>
            <a:r>
              <a:rPr lang="ru-RU" sz="2400" dirty="0"/>
              <a:t>при которых корни </a:t>
            </a:r>
            <a:r>
              <a:rPr lang="ru-RU" sz="2400" dirty="0" smtClean="0"/>
              <a:t>уравнения</a:t>
            </a:r>
            <a:r>
              <a:rPr lang="en-US" sz="2400" dirty="0" smtClean="0"/>
              <a:t> </a:t>
            </a:r>
            <a:r>
              <a:rPr lang="ru-RU" sz="2400" dirty="0" smtClean="0"/>
              <a:t>   </a:t>
            </a:r>
            <a:r>
              <a:rPr lang="ru-RU" sz="2400" dirty="0"/>
              <a:t>больше </a:t>
            </a:r>
            <a:r>
              <a:rPr lang="en-US" sz="2400" i="1" dirty="0" smtClean="0"/>
              <a:t>b</a:t>
            </a:r>
            <a:r>
              <a:rPr lang="ru-RU" sz="2400" dirty="0" smtClean="0"/>
              <a:t>.</a:t>
            </a:r>
            <a:endParaRPr lang="ru-RU" sz="2400" dirty="0"/>
          </a:p>
          <a:p>
            <a:pPr>
              <a:buNone/>
            </a:pPr>
            <a:endParaRPr lang="ru-RU" dirty="0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1201" name="Object 1"/>
          <p:cNvGraphicFramePr>
            <a:graphicFrameLocks noChangeAspect="1"/>
          </p:cNvGraphicFramePr>
          <p:nvPr/>
        </p:nvGraphicFramePr>
        <p:xfrm>
          <a:off x="7405688" y="857250"/>
          <a:ext cx="1614487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2" name="Формула" r:id="rId3" imgW="838080" imgH="203040" progId="Equation.3">
                  <p:embed/>
                </p:oleObj>
              </mc:Choice>
              <mc:Fallback>
                <p:oleObj name="Формула" r:id="rId3" imgW="838080" imgH="2030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05688" y="857250"/>
                        <a:ext cx="1614487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1203" name="Object 3"/>
          <p:cNvGraphicFramePr>
            <a:graphicFrameLocks noChangeAspect="1"/>
          </p:cNvGraphicFramePr>
          <p:nvPr/>
        </p:nvGraphicFramePr>
        <p:xfrm>
          <a:off x="436563" y="1681163"/>
          <a:ext cx="2411412" cy="966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3" name="Формула" r:id="rId5" imgW="1752480" imgH="711000" progId="Equation.3">
                  <p:embed/>
                </p:oleObj>
              </mc:Choice>
              <mc:Fallback>
                <p:oleObj name="Формула" r:id="rId5" imgW="1752480" imgH="711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563" y="1681163"/>
                        <a:ext cx="2411412" cy="966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/>
          <a:p>
            <a:pPr>
              <a:buNone/>
            </a:pPr>
            <a:r>
              <a:rPr lang="ru-RU" dirty="0"/>
              <a:t>Найти все значения параметра </a:t>
            </a:r>
            <a:r>
              <a:rPr lang="ru-RU" i="1" dirty="0"/>
              <a:t>а</a:t>
            </a:r>
            <a:r>
              <a:rPr lang="ru-RU" dirty="0"/>
              <a:t>, при которых уравнение   </a:t>
            </a:r>
            <a:r>
              <a:rPr lang="ru-RU" dirty="0" smtClean="0"/>
              <a:t>                                 имеет </a:t>
            </a:r>
            <a:r>
              <a:rPr lang="ru-RU" dirty="0"/>
              <a:t>два различных корня.</a:t>
            </a: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928926" y="1571612"/>
          <a:ext cx="3000396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Формула" r:id="rId3" imgW="1346040" imgH="228600" progId="Equation.3">
                  <p:embed/>
                </p:oleObj>
              </mc:Choice>
              <mc:Fallback>
                <p:oleObj name="Формула" r:id="rId3" imgW="134604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926" y="1571612"/>
                        <a:ext cx="3000396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 6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6000768"/>
          </a:xfrm>
        </p:spPr>
        <p:txBody>
          <a:bodyPr/>
          <a:lstStyle/>
          <a:p>
            <a:pPr>
              <a:buNone/>
            </a:pPr>
            <a:r>
              <a:rPr lang="ru-RU" sz="2400" dirty="0"/>
              <a:t>Найти все значения </a:t>
            </a:r>
            <a:r>
              <a:rPr lang="en-US" sz="2400" i="1" dirty="0"/>
              <a:t>b</a:t>
            </a:r>
            <a:r>
              <a:rPr lang="ru-RU" sz="2400" dirty="0" smtClean="0"/>
              <a:t>, </a:t>
            </a:r>
            <a:r>
              <a:rPr lang="ru-RU" sz="2400" dirty="0"/>
              <a:t>при которых корни </a:t>
            </a:r>
            <a:r>
              <a:rPr lang="ru-RU" sz="2400" dirty="0" smtClean="0"/>
              <a:t>уравнения</a:t>
            </a:r>
            <a:r>
              <a:rPr lang="en-US" sz="2400" dirty="0" smtClean="0"/>
              <a:t> </a:t>
            </a:r>
            <a:r>
              <a:rPr lang="ru-RU" sz="2400" dirty="0" smtClean="0"/>
              <a:t>   </a:t>
            </a:r>
            <a:r>
              <a:rPr lang="ru-RU" sz="2400" dirty="0"/>
              <a:t>больше </a:t>
            </a:r>
            <a:r>
              <a:rPr lang="en-US" sz="2400" i="1" dirty="0" smtClean="0"/>
              <a:t>b</a:t>
            </a:r>
            <a:r>
              <a:rPr lang="ru-RU" sz="2400" dirty="0" smtClean="0"/>
              <a:t>.</a:t>
            </a:r>
            <a:endParaRPr lang="ru-RU" sz="2400" dirty="0"/>
          </a:p>
          <a:p>
            <a:pPr>
              <a:buNone/>
            </a:pPr>
            <a:endParaRPr lang="ru-RU" dirty="0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1201" name="Object 1"/>
          <p:cNvGraphicFramePr>
            <a:graphicFrameLocks noChangeAspect="1"/>
          </p:cNvGraphicFramePr>
          <p:nvPr/>
        </p:nvGraphicFramePr>
        <p:xfrm>
          <a:off x="7405688" y="857250"/>
          <a:ext cx="1614487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9" name="Формула" r:id="rId3" imgW="838080" imgH="203040" progId="Equation.3">
                  <p:embed/>
                </p:oleObj>
              </mc:Choice>
              <mc:Fallback>
                <p:oleObj name="Формула" r:id="rId3" imgW="838080" imgH="2030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05688" y="857250"/>
                        <a:ext cx="1614487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1203" name="Object 3"/>
          <p:cNvGraphicFramePr>
            <a:graphicFrameLocks noChangeAspect="1"/>
          </p:cNvGraphicFramePr>
          <p:nvPr/>
        </p:nvGraphicFramePr>
        <p:xfrm>
          <a:off x="436563" y="1681163"/>
          <a:ext cx="2411412" cy="966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0" name="Формула" r:id="rId5" imgW="1752480" imgH="711000" progId="Equation.3">
                  <p:embed/>
                </p:oleObj>
              </mc:Choice>
              <mc:Fallback>
                <p:oleObj name="Формула" r:id="rId5" imgW="1752480" imgH="711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563" y="1681163"/>
                        <a:ext cx="2411412" cy="966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2" name="Object 3"/>
          <p:cNvGraphicFramePr>
            <a:graphicFrameLocks noChangeAspect="1"/>
          </p:cNvGraphicFramePr>
          <p:nvPr/>
        </p:nvGraphicFramePr>
        <p:xfrm>
          <a:off x="571472" y="3000372"/>
          <a:ext cx="1500198" cy="1753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1" name="Формула" r:id="rId7" imgW="812520" imgH="1041120" progId="Equation.3">
                  <p:embed/>
                </p:oleObj>
              </mc:Choice>
              <mc:Fallback>
                <p:oleObj name="Формула" r:id="rId7" imgW="812520" imgH="104112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72" y="3000372"/>
                        <a:ext cx="1500198" cy="17531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 6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6000768"/>
          </a:xfrm>
        </p:spPr>
        <p:txBody>
          <a:bodyPr/>
          <a:lstStyle/>
          <a:p>
            <a:pPr>
              <a:buNone/>
            </a:pPr>
            <a:r>
              <a:rPr lang="ru-RU" sz="2400" dirty="0"/>
              <a:t>Найти все значения </a:t>
            </a:r>
            <a:r>
              <a:rPr lang="en-US" sz="2400" i="1" dirty="0"/>
              <a:t>b</a:t>
            </a:r>
            <a:r>
              <a:rPr lang="ru-RU" sz="2400" dirty="0" smtClean="0"/>
              <a:t>, </a:t>
            </a:r>
            <a:r>
              <a:rPr lang="ru-RU" sz="2400" dirty="0"/>
              <a:t>при которых корни </a:t>
            </a:r>
            <a:r>
              <a:rPr lang="ru-RU" sz="2400" dirty="0" smtClean="0"/>
              <a:t>уравнения</a:t>
            </a:r>
            <a:r>
              <a:rPr lang="en-US" sz="2400" dirty="0" smtClean="0"/>
              <a:t> </a:t>
            </a:r>
            <a:r>
              <a:rPr lang="ru-RU" sz="2400" dirty="0" smtClean="0"/>
              <a:t>   </a:t>
            </a:r>
            <a:r>
              <a:rPr lang="ru-RU" sz="2400" dirty="0"/>
              <a:t>больше </a:t>
            </a:r>
            <a:r>
              <a:rPr lang="en-US" sz="2400" i="1" dirty="0" smtClean="0"/>
              <a:t>b</a:t>
            </a:r>
            <a:r>
              <a:rPr lang="ru-RU" sz="2400" dirty="0" smtClean="0"/>
              <a:t>.</a:t>
            </a:r>
            <a:endParaRPr lang="ru-RU" sz="2400" dirty="0"/>
          </a:p>
          <a:p>
            <a:pPr>
              <a:buNone/>
            </a:pPr>
            <a:endParaRPr lang="ru-RU" dirty="0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1201" name="Object 1"/>
          <p:cNvGraphicFramePr>
            <a:graphicFrameLocks noChangeAspect="1"/>
          </p:cNvGraphicFramePr>
          <p:nvPr/>
        </p:nvGraphicFramePr>
        <p:xfrm>
          <a:off x="7405688" y="857250"/>
          <a:ext cx="1614487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3" name="Формула" r:id="rId3" imgW="838080" imgH="203040" progId="Equation.3">
                  <p:embed/>
                </p:oleObj>
              </mc:Choice>
              <mc:Fallback>
                <p:oleObj name="Формула" r:id="rId3" imgW="838080" imgH="2030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05688" y="857250"/>
                        <a:ext cx="1614487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1203" name="Object 3"/>
          <p:cNvGraphicFramePr>
            <a:graphicFrameLocks noChangeAspect="1"/>
          </p:cNvGraphicFramePr>
          <p:nvPr/>
        </p:nvGraphicFramePr>
        <p:xfrm>
          <a:off x="436563" y="1681163"/>
          <a:ext cx="2411412" cy="966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4" name="Формула" r:id="rId5" imgW="1752480" imgH="711000" progId="Equation.3">
                  <p:embed/>
                </p:oleObj>
              </mc:Choice>
              <mc:Fallback>
                <p:oleObj name="Формула" r:id="rId5" imgW="1752480" imgH="7110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563" y="1681163"/>
                        <a:ext cx="2411412" cy="966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2" name="Object 3"/>
          <p:cNvGraphicFramePr>
            <a:graphicFrameLocks noChangeAspect="1"/>
          </p:cNvGraphicFramePr>
          <p:nvPr/>
        </p:nvGraphicFramePr>
        <p:xfrm>
          <a:off x="500034" y="3000372"/>
          <a:ext cx="3562351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5" name="Формула" r:id="rId7" imgW="1930320" imgH="1041120" progId="Equation.3">
                  <p:embed/>
                </p:oleObj>
              </mc:Choice>
              <mc:Fallback>
                <p:oleObj name="Формула" r:id="rId7" imgW="1930320" imgH="10411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3000372"/>
                        <a:ext cx="3562351" cy="175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dirty="0" smtClean="0"/>
              <a:t>Пример 7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86478"/>
          </a:xfrm>
        </p:spPr>
        <p:txBody>
          <a:bodyPr/>
          <a:lstStyle/>
          <a:p>
            <a:pPr>
              <a:buNone/>
            </a:pPr>
            <a:r>
              <a:rPr lang="ru-RU" sz="2400" dirty="0"/>
              <a:t>Пусть квадратное </a:t>
            </a:r>
            <a:r>
              <a:rPr lang="ru-RU" sz="2400" dirty="0" smtClean="0"/>
              <a:t>уравнение</a:t>
            </a:r>
          </a:p>
          <a:p>
            <a:pPr>
              <a:buNone/>
            </a:pPr>
            <a:r>
              <a:rPr lang="ru-RU" sz="2400" dirty="0" smtClean="0"/>
              <a:t>  </a:t>
            </a:r>
            <a:r>
              <a:rPr lang="ru-RU" sz="2400" dirty="0"/>
              <a:t>имеет </a:t>
            </a:r>
            <a:r>
              <a:rPr lang="ru-RU" sz="2400" dirty="0" smtClean="0"/>
              <a:t>корни       и      . </a:t>
            </a:r>
            <a:r>
              <a:rPr lang="ru-RU" sz="2400" dirty="0"/>
              <a:t>Найти все такие </a:t>
            </a:r>
            <a:r>
              <a:rPr lang="ru-RU" sz="2400" dirty="0" smtClean="0"/>
              <a:t>значения параметра </a:t>
            </a:r>
            <a:r>
              <a:rPr lang="ru-RU" sz="2400" i="1" dirty="0" smtClean="0"/>
              <a:t>а</a:t>
            </a:r>
            <a:r>
              <a:rPr lang="ru-RU" sz="2400" dirty="0" smtClean="0"/>
              <a:t>, что      и      </a:t>
            </a:r>
            <a:r>
              <a:rPr lang="ru-RU" sz="2400" dirty="0"/>
              <a:t>удовлетворяют условию 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428860" y="1357298"/>
          <a:ext cx="247862" cy="46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21" name="Формула" r:id="rId3" imgW="152280" imgH="215640" progId="Equation.3">
                  <p:embed/>
                </p:oleObj>
              </mc:Choice>
              <mc:Fallback>
                <p:oleObj name="Формула" r:id="rId3" imgW="15228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60" y="1357298"/>
                        <a:ext cx="247862" cy="467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299" name="Object 3"/>
          <p:cNvGraphicFramePr>
            <a:graphicFrameLocks noChangeAspect="1"/>
          </p:cNvGraphicFramePr>
          <p:nvPr/>
        </p:nvGraphicFramePr>
        <p:xfrm>
          <a:off x="3000364" y="1357298"/>
          <a:ext cx="268288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22" name="Формула" r:id="rId5" imgW="164880" imgH="215640" progId="Equation.3">
                  <p:embed/>
                </p:oleObj>
              </mc:Choice>
              <mc:Fallback>
                <p:oleObj name="Формула" r:id="rId5" imgW="16488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64" y="1357298"/>
                        <a:ext cx="268288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5300" name="Object 4"/>
          <p:cNvGraphicFramePr>
            <a:graphicFrameLocks noChangeAspect="1"/>
          </p:cNvGraphicFramePr>
          <p:nvPr/>
        </p:nvGraphicFramePr>
        <p:xfrm>
          <a:off x="4429124" y="928670"/>
          <a:ext cx="3357586" cy="4476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23" name="Формула" r:id="rId7" imgW="1714500" imgH="228600" progId="Equation.3">
                  <p:embed/>
                </p:oleObj>
              </mc:Choice>
              <mc:Fallback>
                <p:oleObj name="Формула" r:id="rId7" imgW="171450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4" y="928670"/>
                        <a:ext cx="3357586" cy="4476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2" name="Object 6"/>
          <p:cNvGraphicFramePr>
            <a:graphicFrameLocks noChangeAspect="1"/>
          </p:cNvGraphicFramePr>
          <p:nvPr/>
        </p:nvGraphicFramePr>
        <p:xfrm>
          <a:off x="1643042" y="1714488"/>
          <a:ext cx="24765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24" name="Формула" r:id="rId9" imgW="152280" imgH="215640" progId="Equation.3">
                  <p:embed/>
                </p:oleObj>
              </mc:Choice>
              <mc:Fallback>
                <p:oleObj name="Формула" r:id="rId9" imgW="152280" imgH="215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42" y="1714488"/>
                        <a:ext cx="247650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3" name="Object 7"/>
          <p:cNvGraphicFramePr>
            <a:graphicFrameLocks noChangeAspect="1"/>
          </p:cNvGraphicFramePr>
          <p:nvPr/>
        </p:nvGraphicFramePr>
        <p:xfrm>
          <a:off x="2214546" y="1714488"/>
          <a:ext cx="268288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25" name="Формула" r:id="rId11" imgW="164880" imgH="215640" progId="Equation.3">
                  <p:embed/>
                </p:oleObj>
              </mc:Choice>
              <mc:Fallback>
                <p:oleObj name="Формула" r:id="rId11" imgW="164880" imgH="215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4546" y="1714488"/>
                        <a:ext cx="268288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5304" name="Object 8"/>
          <p:cNvGraphicFramePr>
            <a:graphicFrameLocks noChangeAspect="1"/>
          </p:cNvGraphicFramePr>
          <p:nvPr/>
        </p:nvGraphicFramePr>
        <p:xfrm>
          <a:off x="5857884" y="1785926"/>
          <a:ext cx="1857388" cy="401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26" name="Формула" r:id="rId13" imgW="863225" imgH="203112" progId="Equation.3">
                  <p:embed/>
                </p:oleObj>
              </mc:Choice>
              <mc:Fallback>
                <p:oleObj name="Формула" r:id="rId13" imgW="863225" imgH="203112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84" y="1785926"/>
                        <a:ext cx="1857388" cy="4016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5306" name="Object 10"/>
          <p:cNvGraphicFramePr>
            <a:graphicFrameLocks noChangeAspect="1"/>
          </p:cNvGraphicFramePr>
          <p:nvPr/>
        </p:nvGraphicFramePr>
        <p:xfrm>
          <a:off x="500033" y="2428868"/>
          <a:ext cx="2893239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27" name="Формула" r:id="rId15" imgW="2057400" imgH="457200" progId="Equation.3">
                  <p:embed/>
                </p:oleObj>
              </mc:Choice>
              <mc:Fallback>
                <p:oleObj name="Формула" r:id="rId15" imgW="2057400" imgH="4572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3" y="2428868"/>
                        <a:ext cx="2893239" cy="6429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dirty="0" smtClean="0"/>
              <a:t>Пример 7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86478"/>
          </a:xfrm>
        </p:spPr>
        <p:txBody>
          <a:bodyPr/>
          <a:lstStyle/>
          <a:p>
            <a:pPr>
              <a:buNone/>
            </a:pPr>
            <a:r>
              <a:rPr lang="ru-RU" sz="2400" dirty="0"/>
              <a:t>Пусть квадратное </a:t>
            </a:r>
            <a:r>
              <a:rPr lang="ru-RU" sz="2400" dirty="0" smtClean="0"/>
              <a:t>уравнение</a:t>
            </a:r>
          </a:p>
          <a:p>
            <a:pPr>
              <a:buNone/>
            </a:pPr>
            <a:r>
              <a:rPr lang="ru-RU" sz="2400" dirty="0" smtClean="0"/>
              <a:t>  </a:t>
            </a:r>
            <a:r>
              <a:rPr lang="ru-RU" sz="2400" dirty="0"/>
              <a:t>имеет </a:t>
            </a:r>
            <a:r>
              <a:rPr lang="ru-RU" sz="2400" dirty="0" smtClean="0"/>
              <a:t>корни       и      . </a:t>
            </a:r>
            <a:r>
              <a:rPr lang="ru-RU" sz="2400" dirty="0"/>
              <a:t>Найти все такие </a:t>
            </a:r>
            <a:r>
              <a:rPr lang="ru-RU" sz="2400" dirty="0" smtClean="0"/>
              <a:t>значения параметра </a:t>
            </a:r>
            <a:r>
              <a:rPr lang="ru-RU" sz="2400" i="1" dirty="0" smtClean="0"/>
              <a:t>а</a:t>
            </a:r>
            <a:r>
              <a:rPr lang="ru-RU" sz="2400" dirty="0" smtClean="0"/>
              <a:t>, что      и      </a:t>
            </a:r>
            <a:r>
              <a:rPr lang="ru-RU" sz="2400" dirty="0"/>
              <a:t>удовлетворяют условию 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428860" y="1357298"/>
          <a:ext cx="247862" cy="46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6" name="Формула" r:id="rId3" imgW="152280" imgH="215640" progId="Equation.3">
                  <p:embed/>
                </p:oleObj>
              </mc:Choice>
              <mc:Fallback>
                <p:oleObj name="Формула" r:id="rId3" imgW="15228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60" y="1357298"/>
                        <a:ext cx="247862" cy="467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299" name="Object 3"/>
          <p:cNvGraphicFramePr>
            <a:graphicFrameLocks noChangeAspect="1"/>
          </p:cNvGraphicFramePr>
          <p:nvPr/>
        </p:nvGraphicFramePr>
        <p:xfrm>
          <a:off x="3000364" y="1357298"/>
          <a:ext cx="268288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7" name="Формула" r:id="rId5" imgW="164880" imgH="215640" progId="Equation.3">
                  <p:embed/>
                </p:oleObj>
              </mc:Choice>
              <mc:Fallback>
                <p:oleObj name="Формула" r:id="rId5" imgW="164880" imgH="215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64" y="1357298"/>
                        <a:ext cx="268288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5300" name="Object 4"/>
          <p:cNvGraphicFramePr>
            <a:graphicFrameLocks noChangeAspect="1"/>
          </p:cNvGraphicFramePr>
          <p:nvPr/>
        </p:nvGraphicFramePr>
        <p:xfrm>
          <a:off x="4429124" y="928670"/>
          <a:ext cx="3357586" cy="4476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8" name="Формула" r:id="rId7" imgW="1714500" imgH="228600" progId="Equation.3">
                  <p:embed/>
                </p:oleObj>
              </mc:Choice>
              <mc:Fallback>
                <p:oleObj name="Формула" r:id="rId7" imgW="17145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4" y="928670"/>
                        <a:ext cx="3357586" cy="4476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2" name="Object 6"/>
          <p:cNvGraphicFramePr>
            <a:graphicFrameLocks noChangeAspect="1"/>
          </p:cNvGraphicFramePr>
          <p:nvPr/>
        </p:nvGraphicFramePr>
        <p:xfrm>
          <a:off x="1643042" y="1714488"/>
          <a:ext cx="24765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9" name="Формула" r:id="rId9" imgW="152280" imgH="215640" progId="Equation.3">
                  <p:embed/>
                </p:oleObj>
              </mc:Choice>
              <mc:Fallback>
                <p:oleObj name="Формула" r:id="rId9" imgW="152280" imgH="215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42" y="1714488"/>
                        <a:ext cx="247650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3" name="Object 7"/>
          <p:cNvGraphicFramePr>
            <a:graphicFrameLocks noChangeAspect="1"/>
          </p:cNvGraphicFramePr>
          <p:nvPr/>
        </p:nvGraphicFramePr>
        <p:xfrm>
          <a:off x="2214546" y="1714488"/>
          <a:ext cx="268288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50" name="Формула" r:id="rId11" imgW="164880" imgH="215640" progId="Equation.3">
                  <p:embed/>
                </p:oleObj>
              </mc:Choice>
              <mc:Fallback>
                <p:oleObj name="Формула" r:id="rId11" imgW="164880" imgH="215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4546" y="1714488"/>
                        <a:ext cx="268288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5304" name="Object 8"/>
          <p:cNvGraphicFramePr>
            <a:graphicFrameLocks noChangeAspect="1"/>
          </p:cNvGraphicFramePr>
          <p:nvPr/>
        </p:nvGraphicFramePr>
        <p:xfrm>
          <a:off x="5857884" y="1785926"/>
          <a:ext cx="1857388" cy="401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51" name="Формула" r:id="rId13" imgW="863225" imgH="203112" progId="Equation.3">
                  <p:embed/>
                </p:oleObj>
              </mc:Choice>
              <mc:Fallback>
                <p:oleObj name="Формула" r:id="rId13" imgW="863225" imgH="203112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84" y="1785926"/>
                        <a:ext cx="1857388" cy="4016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5306" name="Object 10"/>
          <p:cNvGraphicFramePr>
            <a:graphicFrameLocks noChangeAspect="1"/>
          </p:cNvGraphicFramePr>
          <p:nvPr/>
        </p:nvGraphicFramePr>
        <p:xfrm>
          <a:off x="500033" y="2428868"/>
          <a:ext cx="2893239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52" name="Формула" r:id="rId15" imgW="2057400" imgH="457200" progId="Equation.3">
                  <p:embed/>
                </p:oleObj>
              </mc:Choice>
              <mc:Fallback>
                <p:oleObj name="Формула" r:id="rId15" imgW="2057400" imgH="4572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3" y="2428868"/>
                        <a:ext cx="2893239" cy="6429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9" name="Object 10"/>
          <p:cNvGraphicFramePr>
            <a:graphicFrameLocks noChangeAspect="1"/>
          </p:cNvGraphicFramePr>
          <p:nvPr/>
        </p:nvGraphicFramePr>
        <p:xfrm>
          <a:off x="500034" y="3357562"/>
          <a:ext cx="2286016" cy="735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53" name="Формула" r:id="rId17" imgW="1333440" imgH="457200" progId="Equation.3">
                  <p:embed/>
                </p:oleObj>
              </mc:Choice>
              <mc:Fallback>
                <p:oleObj name="Формула" r:id="rId17" imgW="1333440" imgH="4572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3357562"/>
                        <a:ext cx="2286016" cy="7355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dirty="0" smtClean="0"/>
              <a:t>Пример 7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86478"/>
          </a:xfrm>
        </p:spPr>
        <p:txBody>
          <a:bodyPr/>
          <a:lstStyle/>
          <a:p>
            <a:pPr>
              <a:buNone/>
            </a:pPr>
            <a:r>
              <a:rPr lang="ru-RU" sz="2400" dirty="0"/>
              <a:t>Пусть квадратное </a:t>
            </a:r>
            <a:r>
              <a:rPr lang="ru-RU" sz="2400" dirty="0" smtClean="0"/>
              <a:t>уравнение</a:t>
            </a:r>
          </a:p>
          <a:p>
            <a:pPr>
              <a:buNone/>
            </a:pPr>
            <a:r>
              <a:rPr lang="ru-RU" sz="2400" dirty="0" smtClean="0"/>
              <a:t>  </a:t>
            </a:r>
            <a:r>
              <a:rPr lang="ru-RU" sz="2400" dirty="0"/>
              <a:t>имеет </a:t>
            </a:r>
            <a:r>
              <a:rPr lang="ru-RU" sz="2400" dirty="0" smtClean="0"/>
              <a:t>корни       и      . </a:t>
            </a:r>
            <a:r>
              <a:rPr lang="ru-RU" sz="2400" dirty="0"/>
              <a:t>Найти все такие </a:t>
            </a:r>
            <a:r>
              <a:rPr lang="ru-RU" sz="2400" dirty="0" smtClean="0"/>
              <a:t>значения параметра </a:t>
            </a:r>
            <a:r>
              <a:rPr lang="ru-RU" sz="2400" i="1" dirty="0" smtClean="0"/>
              <a:t>а</a:t>
            </a:r>
            <a:r>
              <a:rPr lang="ru-RU" sz="2400" dirty="0" smtClean="0"/>
              <a:t>, что      и      </a:t>
            </a:r>
            <a:r>
              <a:rPr lang="ru-RU" sz="2400" dirty="0"/>
              <a:t>удовлетворяют условию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sz="2800" dirty="0" smtClean="0"/>
              <a:t>Если а=2, то </a:t>
            </a:r>
          </a:p>
          <a:p>
            <a:pPr>
              <a:buNone/>
            </a:pPr>
            <a:endParaRPr lang="ru-RU" sz="2800" dirty="0" smtClean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428860" y="1357298"/>
          <a:ext cx="247862" cy="46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70" name="Формула" r:id="rId3" imgW="152280" imgH="215640" progId="Equation.3">
                  <p:embed/>
                </p:oleObj>
              </mc:Choice>
              <mc:Fallback>
                <p:oleObj name="Формула" r:id="rId3" imgW="15228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60" y="1357298"/>
                        <a:ext cx="247862" cy="467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299" name="Object 3"/>
          <p:cNvGraphicFramePr>
            <a:graphicFrameLocks noChangeAspect="1"/>
          </p:cNvGraphicFramePr>
          <p:nvPr/>
        </p:nvGraphicFramePr>
        <p:xfrm>
          <a:off x="3000364" y="1357298"/>
          <a:ext cx="268288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71" name="Формула" r:id="rId5" imgW="164880" imgH="215640" progId="Equation.3">
                  <p:embed/>
                </p:oleObj>
              </mc:Choice>
              <mc:Fallback>
                <p:oleObj name="Формула" r:id="rId5" imgW="164880" imgH="215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64" y="1357298"/>
                        <a:ext cx="268288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5300" name="Object 4"/>
          <p:cNvGraphicFramePr>
            <a:graphicFrameLocks noChangeAspect="1"/>
          </p:cNvGraphicFramePr>
          <p:nvPr/>
        </p:nvGraphicFramePr>
        <p:xfrm>
          <a:off x="4429124" y="928670"/>
          <a:ext cx="3357586" cy="4476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72" name="Формула" r:id="rId7" imgW="1714500" imgH="228600" progId="Equation.3">
                  <p:embed/>
                </p:oleObj>
              </mc:Choice>
              <mc:Fallback>
                <p:oleObj name="Формула" r:id="rId7" imgW="17145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4" y="928670"/>
                        <a:ext cx="3357586" cy="4476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2" name="Object 6"/>
          <p:cNvGraphicFramePr>
            <a:graphicFrameLocks noChangeAspect="1"/>
          </p:cNvGraphicFramePr>
          <p:nvPr/>
        </p:nvGraphicFramePr>
        <p:xfrm>
          <a:off x="1643042" y="1714488"/>
          <a:ext cx="24765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73" name="Формула" r:id="rId9" imgW="152280" imgH="215640" progId="Equation.3">
                  <p:embed/>
                </p:oleObj>
              </mc:Choice>
              <mc:Fallback>
                <p:oleObj name="Формула" r:id="rId9" imgW="152280" imgH="215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42" y="1714488"/>
                        <a:ext cx="247650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3" name="Object 7"/>
          <p:cNvGraphicFramePr>
            <a:graphicFrameLocks noChangeAspect="1"/>
          </p:cNvGraphicFramePr>
          <p:nvPr/>
        </p:nvGraphicFramePr>
        <p:xfrm>
          <a:off x="2214546" y="1714488"/>
          <a:ext cx="268288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74" name="Формула" r:id="rId11" imgW="164880" imgH="215640" progId="Equation.3">
                  <p:embed/>
                </p:oleObj>
              </mc:Choice>
              <mc:Fallback>
                <p:oleObj name="Формула" r:id="rId11" imgW="164880" imgH="215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4546" y="1714488"/>
                        <a:ext cx="268288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5304" name="Object 8"/>
          <p:cNvGraphicFramePr>
            <a:graphicFrameLocks noChangeAspect="1"/>
          </p:cNvGraphicFramePr>
          <p:nvPr/>
        </p:nvGraphicFramePr>
        <p:xfrm>
          <a:off x="5857884" y="1785926"/>
          <a:ext cx="1857388" cy="401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75" name="Формула" r:id="rId13" imgW="863225" imgH="203112" progId="Equation.3">
                  <p:embed/>
                </p:oleObj>
              </mc:Choice>
              <mc:Fallback>
                <p:oleObj name="Формула" r:id="rId13" imgW="863225" imgH="203112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84" y="1785926"/>
                        <a:ext cx="1857388" cy="4016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5306" name="Object 10"/>
          <p:cNvGraphicFramePr>
            <a:graphicFrameLocks noChangeAspect="1"/>
          </p:cNvGraphicFramePr>
          <p:nvPr/>
        </p:nvGraphicFramePr>
        <p:xfrm>
          <a:off x="500033" y="2428868"/>
          <a:ext cx="2893239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76" name="Формула" r:id="rId15" imgW="2057400" imgH="457200" progId="Equation.3">
                  <p:embed/>
                </p:oleObj>
              </mc:Choice>
              <mc:Fallback>
                <p:oleObj name="Формула" r:id="rId15" imgW="2057400" imgH="4572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3" y="2428868"/>
                        <a:ext cx="2893239" cy="6429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9" name="Object 10"/>
          <p:cNvGraphicFramePr>
            <a:graphicFrameLocks noChangeAspect="1"/>
          </p:cNvGraphicFramePr>
          <p:nvPr/>
        </p:nvGraphicFramePr>
        <p:xfrm>
          <a:off x="428596" y="3286124"/>
          <a:ext cx="3940176" cy="106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77" name="Формула" r:id="rId17" imgW="2298600" imgH="660240" progId="Equation.3">
                  <p:embed/>
                </p:oleObj>
              </mc:Choice>
              <mc:Fallback>
                <p:oleObj name="Формула" r:id="rId17" imgW="2298600" imgH="6602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3286124"/>
                        <a:ext cx="3940176" cy="1062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dirty="0" smtClean="0"/>
              <a:t>Пример 7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86478"/>
          </a:xfrm>
        </p:spPr>
        <p:txBody>
          <a:bodyPr/>
          <a:lstStyle/>
          <a:p>
            <a:pPr>
              <a:buNone/>
            </a:pPr>
            <a:r>
              <a:rPr lang="ru-RU" sz="2400" dirty="0"/>
              <a:t>Пусть квадратное </a:t>
            </a:r>
            <a:r>
              <a:rPr lang="ru-RU" sz="2400" dirty="0" smtClean="0"/>
              <a:t>уравнение</a:t>
            </a:r>
          </a:p>
          <a:p>
            <a:pPr>
              <a:buNone/>
            </a:pPr>
            <a:r>
              <a:rPr lang="ru-RU" sz="2400" dirty="0" smtClean="0"/>
              <a:t>  </a:t>
            </a:r>
            <a:r>
              <a:rPr lang="ru-RU" sz="2400" dirty="0"/>
              <a:t>имеет </a:t>
            </a:r>
            <a:r>
              <a:rPr lang="ru-RU" sz="2400" dirty="0" smtClean="0"/>
              <a:t>корни       и      . </a:t>
            </a:r>
            <a:r>
              <a:rPr lang="ru-RU" sz="2400" dirty="0"/>
              <a:t>Найти все такие </a:t>
            </a:r>
            <a:r>
              <a:rPr lang="ru-RU" sz="2400" dirty="0" smtClean="0"/>
              <a:t>значения параметра </a:t>
            </a:r>
            <a:r>
              <a:rPr lang="ru-RU" sz="2400" i="1" dirty="0" smtClean="0"/>
              <a:t>а</a:t>
            </a:r>
            <a:r>
              <a:rPr lang="ru-RU" sz="2400" dirty="0" smtClean="0"/>
              <a:t>, что      и      </a:t>
            </a:r>
            <a:r>
              <a:rPr lang="ru-RU" sz="2400" dirty="0"/>
              <a:t>удовлетворяют условию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sz="2800" dirty="0" smtClean="0"/>
              <a:t>Если а=2, то уравнение имеет 1 корень, что не удовлетворяет условию задачи.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Ответ: 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428860" y="1357298"/>
          <a:ext cx="247862" cy="46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17" name="Формула" r:id="rId3" imgW="152280" imgH="215640" progId="Equation.3">
                  <p:embed/>
                </p:oleObj>
              </mc:Choice>
              <mc:Fallback>
                <p:oleObj name="Формула" r:id="rId3" imgW="15228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60" y="1357298"/>
                        <a:ext cx="247862" cy="467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299" name="Object 3"/>
          <p:cNvGraphicFramePr>
            <a:graphicFrameLocks noChangeAspect="1"/>
          </p:cNvGraphicFramePr>
          <p:nvPr/>
        </p:nvGraphicFramePr>
        <p:xfrm>
          <a:off x="3000364" y="1357298"/>
          <a:ext cx="268288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18" name="Формула" r:id="rId5" imgW="164880" imgH="215640" progId="Equation.3">
                  <p:embed/>
                </p:oleObj>
              </mc:Choice>
              <mc:Fallback>
                <p:oleObj name="Формула" r:id="rId5" imgW="164880" imgH="215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64" y="1357298"/>
                        <a:ext cx="268288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5300" name="Object 4"/>
          <p:cNvGraphicFramePr>
            <a:graphicFrameLocks noChangeAspect="1"/>
          </p:cNvGraphicFramePr>
          <p:nvPr/>
        </p:nvGraphicFramePr>
        <p:xfrm>
          <a:off x="4429124" y="928670"/>
          <a:ext cx="3357586" cy="4476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19" name="Формула" r:id="rId7" imgW="1714500" imgH="228600" progId="Equation.3">
                  <p:embed/>
                </p:oleObj>
              </mc:Choice>
              <mc:Fallback>
                <p:oleObj name="Формула" r:id="rId7" imgW="17145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4" y="928670"/>
                        <a:ext cx="3357586" cy="4476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2" name="Object 6"/>
          <p:cNvGraphicFramePr>
            <a:graphicFrameLocks noChangeAspect="1"/>
          </p:cNvGraphicFramePr>
          <p:nvPr/>
        </p:nvGraphicFramePr>
        <p:xfrm>
          <a:off x="1643042" y="1714488"/>
          <a:ext cx="24765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20" name="Формула" r:id="rId9" imgW="152280" imgH="215640" progId="Equation.3">
                  <p:embed/>
                </p:oleObj>
              </mc:Choice>
              <mc:Fallback>
                <p:oleObj name="Формула" r:id="rId9" imgW="152280" imgH="215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42" y="1714488"/>
                        <a:ext cx="247650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3" name="Object 7"/>
          <p:cNvGraphicFramePr>
            <a:graphicFrameLocks noChangeAspect="1"/>
          </p:cNvGraphicFramePr>
          <p:nvPr/>
        </p:nvGraphicFramePr>
        <p:xfrm>
          <a:off x="2214546" y="1714488"/>
          <a:ext cx="268288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21" name="Формула" r:id="rId11" imgW="164880" imgH="215640" progId="Equation.3">
                  <p:embed/>
                </p:oleObj>
              </mc:Choice>
              <mc:Fallback>
                <p:oleObj name="Формула" r:id="rId11" imgW="164880" imgH="215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4546" y="1714488"/>
                        <a:ext cx="268288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5304" name="Object 8"/>
          <p:cNvGraphicFramePr>
            <a:graphicFrameLocks noChangeAspect="1"/>
          </p:cNvGraphicFramePr>
          <p:nvPr/>
        </p:nvGraphicFramePr>
        <p:xfrm>
          <a:off x="5857884" y="1785926"/>
          <a:ext cx="1857388" cy="401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22" name="Формула" r:id="rId13" imgW="863225" imgH="203112" progId="Equation.3">
                  <p:embed/>
                </p:oleObj>
              </mc:Choice>
              <mc:Fallback>
                <p:oleObj name="Формула" r:id="rId13" imgW="863225" imgH="203112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84" y="1785926"/>
                        <a:ext cx="1857388" cy="4016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5306" name="Object 10"/>
          <p:cNvGraphicFramePr>
            <a:graphicFrameLocks noChangeAspect="1"/>
          </p:cNvGraphicFramePr>
          <p:nvPr/>
        </p:nvGraphicFramePr>
        <p:xfrm>
          <a:off x="500033" y="2428868"/>
          <a:ext cx="2893239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23" name="Формула" r:id="rId15" imgW="2057400" imgH="457200" progId="Equation.3">
                  <p:embed/>
                </p:oleObj>
              </mc:Choice>
              <mc:Fallback>
                <p:oleObj name="Формула" r:id="rId15" imgW="2057400" imgH="4572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3" y="2428868"/>
                        <a:ext cx="2893239" cy="6429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9" name="Object 10"/>
          <p:cNvGraphicFramePr>
            <a:graphicFrameLocks noChangeAspect="1"/>
          </p:cNvGraphicFramePr>
          <p:nvPr/>
        </p:nvGraphicFramePr>
        <p:xfrm>
          <a:off x="428596" y="3286124"/>
          <a:ext cx="3940176" cy="106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24" name="Формула" r:id="rId17" imgW="2298600" imgH="660240" progId="Equation.3">
                  <p:embed/>
                </p:oleObj>
              </mc:Choice>
              <mc:Fallback>
                <p:oleObj name="Формула" r:id="rId17" imgW="2298600" imgH="6602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3286124"/>
                        <a:ext cx="3940176" cy="1062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/>
        </p:nvGraphicFramePr>
        <p:xfrm>
          <a:off x="1571604" y="6072206"/>
          <a:ext cx="1214446" cy="4134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25" name="Формула" r:id="rId19" imgW="596880" imgH="203040" progId="Equation.3">
                  <p:embed/>
                </p:oleObj>
              </mc:Choice>
              <mc:Fallback>
                <p:oleObj name="Формула" r:id="rId19" imgW="596880" imgH="2030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04" y="6072206"/>
                        <a:ext cx="1214446" cy="41342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 8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15040"/>
          </a:xfrm>
        </p:spPr>
        <p:txBody>
          <a:bodyPr/>
          <a:lstStyle/>
          <a:p>
            <a:pPr>
              <a:buNone/>
            </a:pPr>
            <a:r>
              <a:rPr lang="ru-RU" dirty="0"/>
              <a:t>При каких </a:t>
            </a:r>
            <a:r>
              <a:rPr lang="ru-RU" i="1" dirty="0"/>
              <a:t>а</a:t>
            </a:r>
            <a:r>
              <a:rPr lang="ru-RU" dirty="0"/>
              <a:t> неравенство </a:t>
            </a:r>
            <a:r>
              <a:rPr lang="ru-RU" dirty="0" smtClean="0"/>
              <a:t>                     </a:t>
            </a:r>
            <a:r>
              <a:rPr lang="ru-RU" dirty="0"/>
              <a:t>выполняется для любого значения </a:t>
            </a:r>
            <a:r>
              <a:rPr lang="ru-RU" i="1" dirty="0" err="1"/>
              <a:t>x</a:t>
            </a:r>
            <a:r>
              <a:rPr lang="ru-RU" dirty="0"/>
              <a:t>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8369" name="Object 1"/>
          <p:cNvGraphicFramePr>
            <a:graphicFrameLocks noChangeAspect="1"/>
          </p:cNvGraphicFramePr>
          <p:nvPr/>
        </p:nvGraphicFramePr>
        <p:xfrm>
          <a:off x="5000628" y="1031673"/>
          <a:ext cx="3071834" cy="4286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2" name="Формула" r:id="rId3" imgW="1638300" imgH="228600" progId="Equation.3">
                  <p:embed/>
                </p:oleObj>
              </mc:Choice>
              <mc:Fallback>
                <p:oleObj name="Формула" r:id="rId3" imgW="1638300" imgH="2286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28" y="1031673"/>
                        <a:ext cx="3071834" cy="42862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 8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15040"/>
          </a:xfrm>
        </p:spPr>
        <p:txBody>
          <a:bodyPr/>
          <a:lstStyle/>
          <a:p>
            <a:pPr>
              <a:buNone/>
            </a:pPr>
            <a:r>
              <a:rPr lang="ru-RU" dirty="0"/>
              <a:t>При каких </a:t>
            </a:r>
            <a:r>
              <a:rPr lang="ru-RU" i="1" dirty="0"/>
              <a:t>а</a:t>
            </a:r>
            <a:r>
              <a:rPr lang="ru-RU" dirty="0"/>
              <a:t> неравенство </a:t>
            </a:r>
            <a:r>
              <a:rPr lang="ru-RU" dirty="0" smtClean="0"/>
              <a:t>                     </a:t>
            </a:r>
            <a:r>
              <a:rPr lang="ru-RU" dirty="0"/>
              <a:t>выполняется для любого значения </a:t>
            </a:r>
            <a:r>
              <a:rPr lang="ru-RU" i="1" dirty="0" err="1"/>
              <a:t>x</a:t>
            </a:r>
            <a:r>
              <a:rPr lang="ru-RU" dirty="0"/>
              <a:t>?</a:t>
            </a:r>
          </a:p>
          <a:p>
            <a:pPr>
              <a:buNone/>
            </a:pPr>
            <a:r>
              <a:rPr lang="ru-RU" sz="2800" dirty="0" smtClean="0"/>
              <a:t>Если а=1, то неравенство выполняется всегда.</a:t>
            </a:r>
          </a:p>
          <a:p>
            <a:pPr>
              <a:buNone/>
            </a:pPr>
            <a:r>
              <a:rPr lang="ru-RU" sz="2800" dirty="0" smtClean="0"/>
              <a:t>Если а=-1, то неравенство выполняется не для всех х.</a:t>
            </a:r>
          </a:p>
          <a:p>
            <a:pPr>
              <a:buNone/>
            </a:pPr>
            <a:r>
              <a:rPr lang="ru-RU" sz="2800" dirty="0" smtClean="0"/>
              <a:t>Если а – другое:</a:t>
            </a:r>
            <a:endParaRPr lang="ru-RU" sz="2800" dirty="0"/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8369" name="Object 1"/>
          <p:cNvGraphicFramePr>
            <a:graphicFrameLocks noChangeAspect="1"/>
          </p:cNvGraphicFramePr>
          <p:nvPr/>
        </p:nvGraphicFramePr>
        <p:xfrm>
          <a:off x="5000628" y="1031673"/>
          <a:ext cx="3071834" cy="4286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0" name="Формула" r:id="rId3" imgW="1638300" imgH="228600" progId="Equation.3">
                  <p:embed/>
                </p:oleObj>
              </mc:Choice>
              <mc:Fallback>
                <p:oleObj name="Формула" r:id="rId3" imgW="16383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28" y="1031673"/>
                        <a:ext cx="3071834" cy="42862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571472" y="3571875"/>
          <a:ext cx="2214578" cy="8947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1" name="Формула" r:id="rId5" imgW="1257120" imgH="507960" progId="Equation.3">
                  <p:embed/>
                </p:oleObj>
              </mc:Choice>
              <mc:Fallback>
                <p:oleObj name="Формула" r:id="rId5" imgW="1257120" imgH="5079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72" y="3571875"/>
                        <a:ext cx="2214578" cy="8947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 8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715040"/>
          </a:xfrm>
        </p:spPr>
        <p:txBody>
          <a:bodyPr/>
          <a:lstStyle/>
          <a:p>
            <a:pPr>
              <a:buNone/>
            </a:pPr>
            <a:r>
              <a:rPr lang="ru-RU" dirty="0"/>
              <a:t>При каких </a:t>
            </a:r>
            <a:r>
              <a:rPr lang="ru-RU" i="1" dirty="0"/>
              <a:t>а</a:t>
            </a:r>
            <a:r>
              <a:rPr lang="ru-RU" dirty="0"/>
              <a:t> неравенство </a:t>
            </a:r>
            <a:r>
              <a:rPr lang="ru-RU" dirty="0" smtClean="0"/>
              <a:t>                     </a:t>
            </a:r>
            <a:r>
              <a:rPr lang="ru-RU" dirty="0"/>
              <a:t>выполняется для любого значения </a:t>
            </a:r>
            <a:r>
              <a:rPr lang="ru-RU" i="1" dirty="0" err="1"/>
              <a:t>x</a:t>
            </a:r>
            <a:r>
              <a:rPr lang="ru-RU" dirty="0"/>
              <a:t>?</a:t>
            </a:r>
          </a:p>
          <a:p>
            <a:pPr>
              <a:buNone/>
            </a:pPr>
            <a:r>
              <a:rPr lang="ru-RU" sz="2800" dirty="0" smtClean="0"/>
              <a:t>Если а=1, то неравенство выполняется всегда.</a:t>
            </a:r>
          </a:p>
          <a:p>
            <a:pPr>
              <a:buNone/>
            </a:pPr>
            <a:r>
              <a:rPr lang="ru-RU" sz="2800" dirty="0" smtClean="0"/>
              <a:t>Если а=-1, то неравенство выполняется не для всех х.</a:t>
            </a:r>
          </a:p>
          <a:p>
            <a:pPr>
              <a:buNone/>
            </a:pPr>
            <a:r>
              <a:rPr lang="ru-RU" sz="2800" dirty="0" smtClean="0"/>
              <a:t>Если а – другое:</a:t>
            </a:r>
          </a:p>
          <a:p>
            <a:pPr>
              <a:buNone/>
            </a:pPr>
            <a:endParaRPr lang="ru-RU" sz="2800" dirty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/>
          </a:p>
          <a:p>
            <a:pPr>
              <a:buNone/>
            </a:pPr>
            <a:r>
              <a:rPr lang="ru-RU" sz="2800" dirty="0" smtClean="0"/>
              <a:t>Ответ: </a:t>
            </a:r>
            <a:endParaRPr lang="ru-RU" sz="2800" dirty="0"/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8369" name="Object 1"/>
          <p:cNvGraphicFramePr>
            <a:graphicFrameLocks noChangeAspect="1"/>
          </p:cNvGraphicFramePr>
          <p:nvPr/>
        </p:nvGraphicFramePr>
        <p:xfrm>
          <a:off x="5000628" y="1031673"/>
          <a:ext cx="3071834" cy="4286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7" name="Формула" r:id="rId3" imgW="1638300" imgH="228600" progId="Equation.3">
                  <p:embed/>
                </p:oleObj>
              </mc:Choice>
              <mc:Fallback>
                <p:oleObj name="Формула" r:id="rId3" imgW="16383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28" y="1031673"/>
                        <a:ext cx="3071834" cy="42862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500034" y="3571876"/>
          <a:ext cx="4943476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8" name="Формула" r:id="rId5" imgW="2806560" imgH="507960" progId="Equation.3">
                  <p:embed/>
                </p:oleObj>
              </mc:Choice>
              <mc:Fallback>
                <p:oleObj name="Формула" r:id="rId5" imgW="2806560" imgH="50796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3571876"/>
                        <a:ext cx="4943476" cy="895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0420" name="Object 4"/>
          <p:cNvGraphicFramePr>
            <a:graphicFrameLocks noChangeAspect="1"/>
          </p:cNvGraphicFramePr>
          <p:nvPr/>
        </p:nvGraphicFramePr>
        <p:xfrm>
          <a:off x="1643042" y="5072074"/>
          <a:ext cx="1000132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9" name="Формула" r:id="rId7" imgW="368300" imgH="190500" progId="Equation.3">
                  <p:embed/>
                </p:oleObj>
              </mc:Choice>
              <mc:Fallback>
                <p:oleObj name="Формула" r:id="rId7" imgW="368300" imgH="1905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42" y="5072074"/>
                        <a:ext cx="1000132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а)Найти все значения параметра а, при которых  уравнение                        имеет 2 различных корня.</a:t>
            </a:r>
          </a:p>
          <a:p>
            <a:pPr>
              <a:buNone/>
            </a:pPr>
            <a:r>
              <a:rPr lang="ru-RU" dirty="0" smtClean="0"/>
              <a:t>б)Найти все значения параметра а, при которых  уравнение                                   не имеет </a:t>
            </a:r>
            <a:r>
              <a:rPr lang="ru-RU" smtClean="0"/>
              <a:t>действительных корней. </a:t>
            </a:r>
            <a:endParaRPr lang="ru-RU" dirty="0"/>
          </a:p>
        </p:txBody>
      </p:sp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1441" name="Object 1"/>
          <p:cNvGraphicFramePr>
            <a:graphicFrameLocks noChangeAspect="1"/>
          </p:cNvGraphicFramePr>
          <p:nvPr/>
        </p:nvGraphicFramePr>
        <p:xfrm>
          <a:off x="4500562" y="2143116"/>
          <a:ext cx="1904153" cy="4363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8" name="Формула" r:id="rId3" imgW="914400" imgH="203200" progId="Equation.3">
                  <p:embed/>
                </p:oleObj>
              </mc:Choice>
              <mc:Fallback>
                <p:oleObj name="Формула" r:id="rId3" imgW="914400" imgH="2032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2" y="2143116"/>
                        <a:ext cx="1904153" cy="43636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1443" name="Object 3"/>
          <p:cNvGraphicFramePr>
            <a:graphicFrameLocks noChangeAspect="1"/>
          </p:cNvGraphicFramePr>
          <p:nvPr/>
        </p:nvGraphicFramePr>
        <p:xfrm>
          <a:off x="4500562" y="3786190"/>
          <a:ext cx="2971833" cy="4245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9" name="Формула" r:id="rId5" imgW="1600200" imgH="228600" progId="Equation.3">
                  <p:embed/>
                </p:oleObj>
              </mc:Choice>
              <mc:Fallback>
                <p:oleObj name="Формула" r:id="rId5" imgW="160020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2" y="3786190"/>
                        <a:ext cx="2971833" cy="42454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/>
          <a:p>
            <a:pPr>
              <a:buNone/>
            </a:pPr>
            <a:r>
              <a:rPr lang="ru-RU" dirty="0"/>
              <a:t>Найти все значения параметра </a:t>
            </a:r>
            <a:r>
              <a:rPr lang="ru-RU" i="1" dirty="0"/>
              <a:t>а</a:t>
            </a:r>
            <a:r>
              <a:rPr lang="ru-RU" dirty="0"/>
              <a:t>, при которых уравнение   </a:t>
            </a:r>
            <a:r>
              <a:rPr lang="ru-RU" dirty="0" smtClean="0"/>
              <a:t>                                 имеет </a:t>
            </a:r>
            <a:r>
              <a:rPr lang="ru-RU" dirty="0"/>
              <a:t>два различных корня</a:t>
            </a:r>
            <a:r>
              <a:rPr lang="ru-RU" dirty="0" smtClean="0"/>
              <a:t>.</a:t>
            </a:r>
          </a:p>
          <a:p>
            <a:pPr marL="514350" indent="-514350">
              <a:buAutoNum type="arabicParenR"/>
            </a:pPr>
            <a:r>
              <a:rPr lang="ru-RU" dirty="0" smtClean="0"/>
              <a:t>Если </a:t>
            </a:r>
          </a:p>
          <a:p>
            <a:pPr marL="514350" indent="-514350">
              <a:buAutoNum type="arabicParenR"/>
            </a:pPr>
            <a:endParaRPr lang="ru-RU" dirty="0"/>
          </a:p>
          <a:p>
            <a:pPr marL="514350" indent="-514350">
              <a:buAutoNum type="arabicParenR"/>
            </a:pPr>
            <a:r>
              <a:rPr lang="ru-RU" dirty="0" smtClean="0"/>
              <a:t>Если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928926" y="1571612"/>
          <a:ext cx="3000396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Формула" r:id="rId3" imgW="1346040" imgH="228600" progId="Equation.3">
                  <p:embed/>
                </p:oleObj>
              </mc:Choice>
              <mc:Fallback>
                <p:oleObj name="Формула" r:id="rId3" imgW="134604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926" y="1571612"/>
                        <a:ext cx="3000396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1928794" y="3786190"/>
          <a:ext cx="1449167" cy="4508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Формула" r:id="rId5" imgW="571320" imgH="177480" progId="Equation.3">
                  <p:embed/>
                </p:oleObj>
              </mc:Choice>
              <mc:Fallback>
                <p:oleObj name="Формула" r:id="rId5" imgW="571320" imgH="177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794" y="3786190"/>
                        <a:ext cx="1449167" cy="4508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1928793" y="2643182"/>
          <a:ext cx="1377321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Формула" r:id="rId7" imgW="571320" imgH="177480" progId="Equation.3">
                  <p:embed/>
                </p:oleObj>
              </mc:Choice>
              <mc:Fallback>
                <p:oleObj name="Формула" r:id="rId7" imgW="571320" imgH="177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793" y="2643182"/>
                        <a:ext cx="1377321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/>
          <a:p>
            <a:pPr>
              <a:buNone/>
            </a:pPr>
            <a:r>
              <a:rPr lang="ru-RU" dirty="0"/>
              <a:t>Найти все значения параметра </a:t>
            </a:r>
            <a:r>
              <a:rPr lang="ru-RU" i="1" dirty="0"/>
              <a:t>а</a:t>
            </a:r>
            <a:r>
              <a:rPr lang="ru-RU" dirty="0"/>
              <a:t>, при которых уравнение   </a:t>
            </a:r>
            <a:r>
              <a:rPr lang="ru-RU" dirty="0" smtClean="0"/>
              <a:t>                                 имеет </a:t>
            </a:r>
            <a:r>
              <a:rPr lang="ru-RU" dirty="0"/>
              <a:t>два различных корня</a:t>
            </a:r>
            <a:r>
              <a:rPr lang="ru-RU" dirty="0" smtClean="0"/>
              <a:t>.</a:t>
            </a:r>
          </a:p>
          <a:p>
            <a:pPr marL="514350" indent="-514350">
              <a:buAutoNum type="arabicParenR"/>
            </a:pPr>
            <a:r>
              <a:rPr lang="ru-RU" dirty="0" smtClean="0"/>
              <a:t>Если               То </a:t>
            </a:r>
          </a:p>
          <a:p>
            <a:pPr marL="514350" indent="-514350">
              <a:buAutoNum type="arabicParenR"/>
            </a:pPr>
            <a:endParaRPr lang="ru-RU" dirty="0"/>
          </a:p>
          <a:p>
            <a:pPr marL="514350" indent="-514350">
              <a:buAutoNum type="arabicParenR"/>
            </a:pPr>
            <a:r>
              <a:rPr lang="ru-RU" dirty="0" smtClean="0"/>
              <a:t>Если</a:t>
            </a:r>
          </a:p>
          <a:p>
            <a:pPr marL="514350" indent="-514350">
              <a:buNone/>
            </a:pP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928926" y="1571612"/>
          <a:ext cx="3000396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Формула" r:id="rId3" imgW="1346040" imgH="228600" progId="Equation.3">
                  <p:embed/>
                </p:oleObj>
              </mc:Choice>
              <mc:Fallback>
                <p:oleObj name="Формула" r:id="rId3" imgW="134604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926" y="1571612"/>
                        <a:ext cx="3000396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1928794" y="3786190"/>
          <a:ext cx="1377733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Формула" r:id="rId5" imgW="571320" imgH="177480" progId="Equation.3">
                  <p:embed/>
                </p:oleObj>
              </mc:Choice>
              <mc:Fallback>
                <p:oleObj name="Формула" r:id="rId5" imgW="571320" imgH="177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794" y="3786190"/>
                        <a:ext cx="1377733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1857356" y="2643182"/>
          <a:ext cx="1377322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Формула" r:id="rId7" imgW="571320" imgH="177480" progId="Equation.3">
                  <p:embed/>
                </p:oleObj>
              </mc:Choice>
              <mc:Fallback>
                <p:oleObj name="Формула" r:id="rId7" imgW="571320" imgH="177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56" y="2643182"/>
                        <a:ext cx="1377322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3714744" y="2643182"/>
          <a:ext cx="5000660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Формула" r:id="rId9" imgW="2031840" imgH="203040" progId="Equation.3">
                  <p:embed/>
                </p:oleObj>
              </mc:Choice>
              <mc:Fallback>
                <p:oleObj name="Формула" r:id="rId9" imgW="203184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744" y="2643182"/>
                        <a:ext cx="5000660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/>
          <a:p>
            <a:pPr>
              <a:buNone/>
            </a:pPr>
            <a:r>
              <a:rPr lang="ru-RU" dirty="0"/>
              <a:t>Найти все значения параметра </a:t>
            </a:r>
            <a:r>
              <a:rPr lang="ru-RU" i="1" dirty="0"/>
              <a:t>а</a:t>
            </a:r>
            <a:r>
              <a:rPr lang="ru-RU" dirty="0"/>
              <a:t>, при которых уравнение   </a:t>
            </a:r>
            <a:r>
              <a:rPr lang="ru-RU" dirty="0" smtClean="0"/>
              <a:t>                                 имеет </a:t>
            </a:r>
            <a:r>
              <a:rPr lang="ru-RU" dirty="0"/>
              <a:t>два различных корня</a:t>
            </a:r>
            <a:r>
              <a:rPr lang="ru-RU" dirty="0" smtClean="0"/>
              <a:t>.</a:t>
            </a:r>
          </a:p>
          <a:p>
            <a:pPr marL="514350" indent="-514350">
              <a:buAutoNum type="arabicParenR"/>
            </a:pPr>
            <a:r>
              <a:rPr lang="ru-RU" dirty="0" smtClean="0"/>
              <a:t>Если               То </a:t>
            </a:r>
          </a:p>
          <a:p>
            <a:pPr marL="514350" indent="-514350">
              <a:buAutoNum type="arabicParenR"/>
            </a:pPr>
            <a:endParaRPr lang="ru-RU" dirty="0"/>
          </a:p>
          <a:p>
            <a:pPr marL="514350" indent="-514350">
              <a:buAutoNum type="arabicParenR"/>
            </a:pPr>
            <a:r>
              <a:rPr lang="ru-RU" dirty="0" smtClean="0"/>
              <a:t>Если                 То имеем квадратное уравнение, которое имеет 2 различных корня т. и т.т., когда </a:t>
            </a:r>
          </a:p>
          <a:p>
            <a:pPr marL="514350" indent="-514350">
              <a:buNone/>
            </a:pP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928926" y="1571612"/>
          <a:ext cx="3000396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Формула" r:id="rId3" imgW="1346040" imgH="228600" progId="Equation.3">
                  <p:embed/>
                </p:oleObj>
              </mc:Choice>
              <mc:Fallback>
                <p:oleObj name="Формула" r:id="rId3" imgW="134604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926" y="1571612"/>
                        <a:ext cx="3000396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1928794" y="3786190"/>
          <a:ext cx="1377733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Формула" r:id="rId5" imgW="571320" imgH="177480" progId="Equation.3">
                  <p:embed/>
                </p:oleObj>
              </mc:Choice>
              <mc:Fallback>
                <p:oleObj name="Формула" r:id="rId5" imgW="571320" imgH="177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794" y="3786190"/>
                        <a:ext cx="1377733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1857356" y="2643182"/>
          <a:ext cx="1377322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Формула" r:id="rId7" imgW="571320" imgH="177480" progId="Equation.3">
                  <p:embed/>
                </p:oleObj>
              </mc:Choice>
              <mc:Fallback>
                <p:oleObj name="Формула" r:id="rId7" imgW="571320" imgH="177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56" y="2643182"/>
                        <a:ext cx="1377322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3714744" y="2643182"/>
          <a:ext cx="5000660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Формула" r:id="rId9" imgW="2031840" imgH="203040" progId="Equation.3">
                  <p:embed/>
                </p:oleObj>
              </mc:Choice>
              <mc:Fallback>
                <p:oleObj name="Формула" r:id="rId9" imgW="203184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744" y="2643182"/>
                        <a:ext cx="5000660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4551363" y="4786313"/>
          <a:ext cx="11811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Формула" r:id="rId11" imgW="457200" imgH="215640" progId="Equation.3">
                  <p:embed/>
                </p:oleObj>
              </mc:Choice>
              <mc:Fallback>
                <p:oleObj name="Формула" r:id="rId11" imgW="457200" imgH="215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1363" y="4786313"/>
                        <a:ext cx="1181100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/>
          <a:p>
            <a:pPr>
              <a:buNone/>
            </a:pPr>
            <a:r>
              <a:rPr lang="ru-RU" dirty="0"/>
              <a:t>Найти все значения параметра </a:t>
            </a:r>
            <a:r>
              <a:rPr lang="ru-RU" i="1" dirty="0"/>
              <a:t>а</a:t>
            </a:r>
            <a:r>
              <a:rPr lang="ru-RU" dirty="0"/>
              <a:t>, при которых уравнение   </a:t>
            </a:r>
            <a:r>
              <a:rPr lang="ru-RU" dirty="0" smtClean="0"/>
              <a:t>                                 имеет </a:t>
            </a:r>
            <a:r>
              <a:rPr lang="ru-RU" dirty="0"/>
              <a:t>два различных корня</a:t>
            </a:r>
            <a:r>
              <a:rPr lang="ru-RU" dirty="0" smtClean="0"/>
              <a:t>.</a:t>
            </a:r>
          </a:p>
          <a:p>
            <a:pPr marL="514350" indent="-514350">
              <a:buAutoNum type="arabicParenR"/>
            </a:pPr>
            <a:r>
              <a:rPr lang="ru-RU" dirty="0" smtClean="0"/>
              <a:t>Если               То </a:t>
            </a:r>
          </a:p>
          <a:p>
            <a:pPr marL="514350" indent="-514350">
              <a:buAutoNum type="arabicParenR"/>
            </a:pPr>
            <a:endParaRPr lang="ru-RU" dirty="0"/>
          </a:p>
          <a:p>
            <a:pPr marL="514350" indent="-514350">
              <a:buAutoNum type="arabicParenR"/>
            </a:pPr>
            <a:r>
              <a:rPr lang="ru-RU" dirty="0" smtClean="0"/>
              <a:t>Если                 То имеем квадратное уравнение, которое имеет 2 различных корня т. и т.т., когда </a:t>
            </a:r>
          </a:p>
          <a:p>
            <a:pPr marL="514350" indent="-514350">
              <a:buNone/>
            </a:pP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928926" y="1571612"/>
          <a:ext cx="3000396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5" name="Формула" r:id="rId3" imgW="1346040" imgH="228600" progId="Equation.3">
                  <p:embed/>
                </p:oleObj>
              </mc:Choice>
              <mc:Fallback>
                <p:oleObj name="Формула" r:id="rId3" imgW="134604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926" y="1571612"/>
                        <a:ext cx="3000396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1928794" y="3786190"/>
          <a:ext cx="1377733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6" name="Формула" r:id="rId5" imgW="571320" imgH="177480" progId="Equation.3">
                  <p:embed/>
                </p:oleObj>
              </mc:Choice>
              <mc:Fallback>
                <p:oleObj name="Формула" r:id="rId5" imgW="571320" imgH="177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794" y="3786190"/>
                        <a:ext cx="1377733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1857356" y="2643182"/>
          <a:ext cx="1377322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7" name="Формула" r:id="rId7" imgW="571320" imgH="177480" progId="Equation.3">
                  <p:embed/>
                </p:oleObj>
              </mc:Choice>
              <mc:Fallback>
                <p:oleObj name="Формула" r:id="rId7" imgW="571320" imgH="177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56" y="2643182"/>
                        <a:ext cx="1377322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3714744" y="2643182"/>
          <a:ext cx="5000660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8" name="Формула" r:id="rId9" imgW="2031840" imgH="203040" progId="Equation.3">
                  <p:embed/>
                </p:oleObj>
              </mc:Choice>
              <mc:Fallback>
                <p:oleObj name="Формула" r:id="rId9" imgW="203184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744" y="2643182"/>
                        <a:ext cx="5000660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4551363" y="4786313"/>
          <a:ext cx="11811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9" name="Формула" r:id="rId11" imgW="457200" imgH="215640" progId="Equation.3">
                  <p:embed/>
                </p:oleObj>
              </mc:Choice>
              <mc:Fallback>
                <p:oleObj name="Формула" r:id="rId11" imgW="457200" imgH="215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1363" y="4786313"/>
                        <a:ext cx="1181100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572903" y="5357825"/>
          <a:ext cx="2427461" cy="4286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" name="Формула" r:id="rId13" imgW="1117440" imgH="228600" progId="Equation.3">
                  <p:embed/>
                </p:oleObj>
              </mc:Choice>
              <mc:Fallback>
                <p:oleObj name="Формула" r:id="rId13" imgW="111744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903" y="5357825"/>
                        <a:ext cx="2427461" cy="42862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3286115" y="5429264"/>
          <a:ext cx="2385934" cy="357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1" name="Формула" r:id="rId15" imgW="927000" imgH="203040" progId="Equation.3">
                  <p:embed/>
                </p:oleObj>
              </mc:Choice>
              <mc:Fallback>
                <p:oleObj name="Формула" r:id="rId15" imgW="927000" imgH="2030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15" y="5429264"/>
                        <a:ext cx="2385934" cy="3571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7150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Найти все значения параметра </a:t>
            </a:r>
            <a:r>
              <a:rPr lang="ru-RU" i="1" dirty="0"/>
              <a:t>а</a:t>
            </a:r>
            <a:r>
              <a:rPr lang="ru-RU" dirty="0"/>
              <a:t>, при которых уравнение   </a:t>
            </a:r>
            <a:r>
              <a:rPr lang="ru-RU" dirty="0" smtClean="0"/>
              <a:t>                                 имеет </a:t>
            </a:r>
            <a:r>
              <a:rPr lang="ru-RU" dirty="0"/>
              <a:t>два различных корня</a:t>
            </a:r>
            <a:r>
              <a:rPr lang="ru-RU" dirty="0" smtClean="0"/>
              <a:t>.</a:t>
            </a:r>
          </a:p>
          <a:p>
            <a:pPr marL="514350" indent="-514350">
              <a:buAutoNum type="arabicParenR"/>
            </a:pPr>
            <a:r>
              <a:rPr lang="ru-RU" dirty="0" smtClean="0"/>
              <a:t>Если               То </a:t>
            </a:r>
          </a:p>
          <a:p>
            <a:pPr marL="514350" indent="-514350">
              <a:buAutoNum type="arabicParenR"/>
            </a:pPr>
            <a:endParaRPr lang="ru-RU" dirty="0"/>
          </a:p>
          <a:p>
            <a:pPr marL="514350" indent="-514350">
              <a:buAutoNum type="arabicParenR"/>
            </a:pPr>
            <a:r>
              <a:rPr lang="ru-RU" dirty="0" smtClean="0"/>
              <a:t>Если                 То имеем квадратное уравнение, которое имеет 2 различных корня т. и т.т., когда</a:t>
            </a:r>
          </a:p>
          <a:p>
            <a:pPr marL="514350" indent="-514350">
              <a:buAutoNum type="arabicParenR"/>
            </a:pPr>
            <a:endParaRPr lang="ru-RU" dirty="0"/>
          </a:p>
          <a:p>
            <a:pPr marL="514350" indent="-514350">
              <a:buNone/>
            </a:pPr>
            <a:r>
              <a:rPr lang="ru-RU" dirty="0" smtClean="0"/>
              <a:t>Т.к. </a:t>
            </a: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928926" y="1571612"/>
          <a:ext cx="3000396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2" name="Формула" r:id="rId3" imgW="1346040" imgH="228600" progId="Equation.3">
                  <p:embed/>
                </p:oleObj>
              </mc:Choice>
              <mc:Fallback>
                <p:oleObj name="Формула" r:id="rId3" imgW="134604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926" y="1571612"/>
                        <a:ext cx="3000396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1928794" y="3786190"/>
          <a:ext cx="1377733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3" name="Формула" r:id="rId5" imgW="571320" imgH="177480" progId="Equation.3">
                  <p:embed/>
                </p:oleObj>
              </mc:Choice>
              <mc:Fallback>
                <p:oleObj name="Формула" r:id="rId5" imgW="571320" imgH="177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794" y="3786190"/>
                        <a:ext cx="1377733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1857356" y="2643182"/>
          <a:ext cx="1377322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4" name="Формула" r:id="rId7" imgW="571320" imgH="177480" progId="Equation.3">
                  <p:embed/>
                </p:oleObj>
              </mc:Choice>
              <mc:Fallback>
                <p:oleObj name="Формула" r:id="rId7" imgW="571320" imgH="177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56" y="2643182"/>
                        <a:ext cx="1377322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3714744" y="2643182"/>
          <a:ext cx="5000660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5" name="Формула" r:id="rId9" imgW="2031840" imgH="203040" progId="Equation.3">
                  <p:embed/>
                </p:oleObj>
              </mc:Choice>
              <mc:Fallback>
                <p:oleObj name="Формула" r:id="rId9" imgW="2031840" imgH="203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744" y="2643182"/>
                        <a:ext cx="5000660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4551363" y="4786313"/>
          <a:ext cx="11811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6" name="Формула" r:id="rId11" imgW="457200" imgH="215640" progId="Equation.3">
                  <p:embed/>
                </p:oleObj>
              </mc:Choice>
              <mc:Fallback>
                <p:oleObj name="Формула" r:id="rId11" imgW="457200" imgH="215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1363" y="4786313"/>
                        <a:ext cx="1181100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572903" y="5357825"/>
          <a:ext cx="2427461" cy="4286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7" name="Формула" r:id="rId13" imgW="1117440" imgH="228600" progId="Equation.3">
                  <p:embed/>
                </p:oleObj>
              </mc:Choice>
              <mc:Fallback>
                <p:oleObj name="Формула" r:id="rId13" imgW="111744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903" y="5357825"/>
                        <a:ext cx="2427461" cy="42862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3071802" y="5357826"/>
          <a:ext cx="5929354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8" name="Формула" r:id="rId15" imgW="2997000" imgH="241200" progId="Equation.3">
                  <p:embed/>
                </p:oleObj>
              </mc:Choice>
              <mc:Fallback>
                <p:oleObj name="Формула" r:id="rId15" imgW="2997000" imgH="241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02" y="5357826"/>
                        <a:ext cx="5929354" cy="423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1285850" y="5898075"/>
          <a:ext cx="7286678" cy="531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9" name="Формула" r:id="rId17" imgW="3200400" imgH="241200" progId="Equation.3">
                  <p:embed/>
                </p:oleObj>
              </mc:Choice>
              <mc:Fallback>
                <p:oleObj name="Формула" r:id="rId17" imgW="3200400" imgH="2412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50" y="5898075"/>
                        <a:ext cx="7286678" cy="5313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1920</TotalTime>
  <Words>1415</Words>
  <Application>Microsoft Office PowerPoint</Application>
  <PresentationFormat>Экран (4:3)</PresentationFormat>
  <Paragraphs>259</Paragraphs>
  <Slides>49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49</vt:i4>
      </vt:variant>
    </vt:vector>
  </HeadingPairs>
  <TitlesOfParts>
    <vt:vector size="51" baseType="lpstr">
      <vt:lpstr>Тема Office</vt:lpstr>
      <vt:lpstr>Формула</vt:lpstr>
      <vt:lpstr>Исследование квадратного трехчлена. Задачи с параметрами.</vt:lpstr>
      <vt:lpstr>Определение квадратного трехчлена и его корней</vt:lpstr>
      <vt:lpstr>Формулы корней квадратного трехчлена</vt:lpstr>
      <vt:lpstr>Пример 1</vt:lpstr>
      <vt:lpstr>Пример 1</vt:lpstr>
      <vt:lpstr>Пример 1</vt:lpstr>
      <vt:lpstr>Пример 1</vt:lpstr>
      <vt:lpstr>Пример 1</vt:lpstr>
      <vt:lpstr>Пример 1</vt:lpstr>
      <vt:lpstr>Пример 2</vt:lpstr>
      <vt:lpstr>Пример 2</vt:lpstr>
      <vt:lpstr>Пример 2</vt:lpstr>
      <vt:lpstr>Пример 2</vt:lpstr>
      <vt:lpstr>Пример 2</vt:lpstr>
      <vt:lpstr>Пример 2</vt:lpstr>
      <vt:lpstr>Пример 2</vt:lpstr>
      <vt:lpstr>Пример 3</vt:lpstr>
      <vt:lpstr>Пример 3</vt:lpstr>
      <vt:lpstr>Теорема Виета</vt:lpstr>
      <vt:lpstr>Пример 4</vt:lpstr>
      <vt:lpstr>Пример 4</vt:lpstr>
      <vt:lpstr>Пример 4</vt:lpstr>
      <vt:lpstr>Пример 4</vt:lpstr>
      <vt:lpstr>Пример 4</vt:lpstr>
      <vt:lpstr>Расположение корней квадратного трехчлена относительно нуля</vt:lpstr>
      <vt:lpstr>Расположение корней квадратного трехчлена относительно нуля</vt:lpstr>
      <vt:lpstr>Расположение корней квадратного трехчлена относительно нуля</vt:lpstr>
      <vt:lpstr>Пример 5</vt:lpstr>
      <vt:lpstr>Пример 5</vt:lpstr>
      <vt:lpstr>Пример 5</vt:lpstr>
      <vt:lpstr>Пример 5</vt:lpstr>
      <vt:lpstr>Пример 5</vt:lpstr>
      <vt:lpstr>Расположение корней квадратного трехчлена относительно заданных чисел</vt:lpstr>
      <vt:lpstr>Расположение корней квадратного трехчлена относительно заданных чисел</vt:lpstr>
      <vt:lpstr>Расположение корней квадратного трехчлена относительно заданных чисел</vt:lpstr>
      <vt:lpstr>Расположение корней квадратного трехчлена относительно заданных чисел</vt:lpstr>
      <vt:lpstr>Презентация PowerPoint</vt:lpstr>
      <vt:lpstr>Пример 6</vt:lpstr>
      <vt:lpstr>Пример 6</vt:lpstr>
      <vt:lpstr>Пример 6</vt:lpstr>
      <vt:lpstr>Пример 6</vt:lpstr>
      <vt:lpstr>Пример 7</vt:lpstr>
      <vt:lpstr>Пример 7</vt:lpstr>
      <vt:lpstr>Пример 7</vt:lpstr>
      <vt:lpstr>Пример 7</vt:lpstr>
      <vt:lpstr>Пример 8</vt:lpstr>
      <vt:lpstr>Пример 8</vt:lpstr>
      <vt:lpstr>Пример 8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Исследование квадратного трехчлена. Задачи с параметрами.</dc:title>
  <dc:creator>Рома</dc:creator>
  <cp:lastModifiedBy>Рома</cp:lastModifiedBy>
  <cp:revision>59</cp:revision>
  <dcterms:created xsi:type="dcterms:W3CDTF">2020-10-23T19:04:18Z</dcterms:created>
  <dcterms:modified xsi:type="dcterms:W3CDTF">2022-03-19T10:21:06Z</dcterms:modified>
</cp:coreProperties>
</file>